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DM Sans" pitchFamily="2" charset="0"/>
      <p:regular r:id="rId30"/>
      <p:bold r:id="rId31"/>
      <p:italic r:id="rId32"/>
      <p:boldItalic r:id="rId33"/>
    </p:embeddedFont>
    <p:embeddedFont>
      <p:font typeface="DM Sans Bold" charset="0"/>
      <p:regular r:id="rId34"/>
    </p:embeddedFont>
    <p:embeddedFont>
      <p:font typeface="DM Sans Bold Italics" panose="020B0604020202020204" charset="0"/>
      <p:regular r:id="rId35"/>
    </p:embeddedFont>
    <p:embeddedFont>
      <p:font typeface="DM Sans Italics" panose="020B0604020202020204" charset="0"/>
      <p:regular r:id="rId36"/>
    </p:embeddedFont>
    <p:embeddedFont>
      <p:font typeface="Now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0D22C-E556-47E5-8A67-7E0911D123E8}" v="8" dt="2025-03-25T18:52:30.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76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sam Youssef" userId="70385ba8-cbc2-4af8-95f5-7cff64476833" providerId="ADAL" clId="{2E60D22C-E556-47E5-8A67-7E0911D123E8}"/>
    <pc:docChg chg="undo redo custSel delSld modSld">
      <pc:chgData name="Hossam Youssef" userId="70385ba8-cbc2-4af8-95f5-7cff64476833" providerId="ADAL" clId="{2E60D22C-E556-47E5-8A67-7E0911D123E8}" dt="2025-03-25T19:36:17.291" v="1152" actId="20577"/>
      <pc:docMkLst>
        <pc:docMk/>
      </pc:docMkLst>
      <pc:sldChg chg="modSp mod">
        <pc:chgData name="Hossam Youssef" userId="70385ba8-cbc2-4af8-95f5-7cff64476833" providerId="ADAL" clId="{2E60D22C-E556-47E5-8A67-7E0911D123E8}" dt="2025-03-25T19:33:17.885" v="1138" actId="33524"/>
        <pc:sldMkLst>
          <pc:docMk/>
          <pc:sldMk cId="0" sldId="259"/>
        </pc:sldMkLst>
        <pc:spChg chg="mod">
          <ac:chgData name="Hossam Youssef" userId="70385ba8-cbc2-4af8-95f5-7cff64476833" providerId="ADAL" clId="{2E60D22C-E556-47E5-8A67-7E0911D123E8}" dt="2025-03-25T19:33:17.885" v="1138" actId="33524"/>
          <ac:spMkLst>
            <pc:docMk/>
            <pc:sldMk cId="0" sldId="259"/>
            <ac:spMk id="17" creationId="{00000000-0000-0000-0000-000000000000}"/>
          </ac:spMkLst>
        </pc:spChg>
      </pc:sldChg>
      <pc:sldChg chg="modSp mod">
        <pc:chgData name="Hossam Youssef" userId="70385ba8-cbc2-4af8-95f5-7cff64476833" providerId="ADAL" clId="{2E60D22C-E556-47E5-8A67-7E0911D123E8}" dt="2025-03-25T18:14:17.268" v="12" actId="20577"/>
        <pc:sldMkLst>
          <pc:docMk/>
          <pc:sldMk cId="0" sldId="263"/>
        </pc:sldMkLst>
        <pc:spChg chg="mod">
          <ac:chgData name="Hossam Youssef" userId="70385ba8-cbc2-4af8-95f5-7cff64476833" providerId="ADAL" clId="{2E60D22C-E556-47E5-8A67-7E0911D123E8}" dt="2025-03-25T18:14:17.268" v="12" actId="20577"/>
          <ac:spMkLst>
            <pc:docMk/>
            <pc:sldMk cId="0" sldId="263"/>
            <ac:spMk id="11" creationId="{00000000-0000-0000-0000-000000000000}"/>
          </ac:spMkLst>
        </pc:spChg>
      </pc:sldChg>
      <pc:sldChg chg="addSp delSp modSp del mod">
        <pc:chgData name="Hossam Youssef" userId="70385ba8-cbc2-4af8-95f5-7cff64476833" providerId="ADAL" clId="{2E60D22C-E556-47E5-8A67-7E0911D123E8}" dt="2025-03-25T18:17:50.333" v="32" actId="47"/>
        <pc:sldMkLst>
          <pc:docMk/>
          <pc:sldMk cId="0" sldId="265"/>
        </pc:sldMkLst>
        <pc:spChg chg="mod">
          <ac:chgData name="Hossam Youssef" userId="70385ba8-cbc2-4af8-95f5-7cff64476833" providerId="ADAL" clId="{2E60D22C-E556-47E5-8A67-7E0911D123E8}" dt="2025-03-25T18:15:37.092" v="16" actId="14100"/>
          <ac:spMkLst>
            <pc:docMk/>
            <pc:sldMk cId="0" sldId="265"/>
            <ac:spMk id="2" creationId="{00000000-0000-0000-0000-000000000000}"/>
          </ac:spMkLst>
        </pc:spChg>
        <pc:spChg chg="del">
          <ac:chgData name="Hossam Youssef" userId="70385ba8-cbc2-4af8-95f5-7cff64476833" providerId="ADAL" clId="{2E60D22C-E556-47E5-8A67-7E0911D123E8}" dt="2025-03-25T18:15:28.633" v="13" actId="478"/>
          <ac:spMkLst>
            <pc:docMk/>
            <pc:sldMk cId="0" sldId="265"/>
            <ac:spMk id="3" creationId="{00000000-0000-0000-0000-000000000000}"/>
          </ac:spMkLst>
        </pc:spChg>
        <pc:spChg chg="del">
          <ac:chgData name="Hossam Youssef" userId="70385ba8-cbc2-4af8-95f5-7cff64476833" providerId="ADAL" clId="{2E60D22C-E556-47E5-8A67-7E0911D123E8}" dt="2025-03-25T18:15:30.704" v="14" actId="478"/>
          <ac:spMkLst>
            <pc:docMk/>
            <pc:sldMk cId="0" sldId="265"/>
            <ac:spMk id="4" creationId="{00000000-0000-0000-0000-000000000000}"/>
          </ac:spMkLst>
        </pc:spChg>
        <pc:spChg chg="del mod">
          <ac:chgData name="Hossam Youssef" userId="70385ba8-cbc2-4af8-95f5-7cff64476833" providerId="ADAL" clId="{2E60D22C-E556-47E5-8A67-7E0911D123E8}" dt="2025-03-25T18:17:42.535" v="30" actId="478"/>
          <ac:spMkLst>
            <pc:docMk/>
            <pc:sldMk cId="0" sldId="265"/>
            <ac:spMk id="5" creationId="{00000000-0000-0000-0000-000000000000}"/>
          </ac:spMkLst>
        </pc:spChg>
        <pc:spChg chg="del mod">
          <ac:chgData name="Hossam Youssef" userId="70385ba8-cbc2-4af8-95f5-7cff64476833" providerId="ADAL" clId="{2E60D22C-E556-47E5-8A67-7E0911D123E8}" dt="2025-03-25T18:17:44.360" v="31" actId="478"/>
          <ac:spMkLst>
            <pc:docMk/>
            <pc:sldMk cId="0" sldId="265"/>
            <ac:spMk id="6" creationId="{00000000-0000-0000-0000-000000000000}"/>
          </ac:spMkLst>
        </pc:spChg>
        <pc:spChg chg="add mod">
          <ac:chgData name="Hossam Youssef" userId="70385ba8-cbc2-4af8-95f5-7cff64476833" providerId="ADAL" clId="{2E60D22C-E556-47E5-8A67-7E0911D123E8}" dt="2025-03-25T18:16:35.305" v="26" actId="1076"/>
          <ac:spMkLst>
            <pc:docMk/>
            <pc:sldMk cId="0" sldId="265"/>
            <ac:spMk id="12" creationId="{49970E9F-3112-2058-3DE0-01A3A4E9A59C}"/>
          </ac:spMkLst>
        </pc:spChg>
        <pc:spChg chg="add mod">
          <ac:chgData name="Hossam Youssef" userId="70385ba8-cbc2-4af8-95f5-7cff64476833" providerId="ADAL" clId="{2E60D22C-E556-47E5-8A67-7E0911D123E8}" dt="2025-03-25T18:16:45.334" v="28" actId="1076"/>
          <ac:spMkLst>
            <pc:docMk/>
            <pc:sldMk cId="0" sldId="265"/>
            <ac:spMk id="13" creationId="{755466B4-823A-48B1-70B9-82DE073F6225}"/>
          </ac:spMkLst>
        </pc:spChg>
        <pc:graphicFrameChg chg="add mod">
          <ac:chgData name="Hossam Youssef" userId="70385ba8-cbc2-4af8-95f5-7cff64476833" providerId="ADAL" clId="{2E60D22C-E556-47E5-8A67-7E0911D123E8}" dt="2025-03-25T18:16:22.721" v="24"/>
          <ac:graphicFrameMkLst>
            <pc:docMk/>
            <pc:sldMk cId="0" sldId="265"/>
            <ac:graphicFrameMk id="11" creationId="{75EBD7CA-2B70-2F53-1DD7-0AD479885E36}"/>
          </ac:graphicFrameMkLst>
        </pc:graphicFrameChg>
      </pc:sldChg>
      <pc:sldChg chg="modSp mod">
        <pc:chgData name="Hossam Youssef" userId="70385ba8-cbc2-4af8-95f5-7cff64476833" providerId="ADAL" clId="{2E60D22C-E556-47E5-8A67-7E0911D123E8}" dt="2025-03-25T19:35:00.715" v="1140" actId="1076"/>
        <pc:sldMkLst>
          <pc:docMk/>
          <pc:sldMk cId="0" sldId="266"/>
        </pc:sldMkLst>
        <pc:spChg chg="mod">
          <ac:chgData name="Hossam Youssef" userId="70385ba8-cbc2-4af8-95f5-7cff64476833" providerId="ADAL" clId="{2E60D22C-E556-47E5-8A67-7E0911D123E8}" dt="2025-03-25T18:15:49.504" v="19" actId="14100"/>
          <ac:spMkLst>
            <pc:docMk/>
            <pc:sldMk cId="0" sldId="266"/>
            <ac:spMk id="2" creationId="{00000000-0000-0000-0000-000000000000}"/>
          </ac:spMkLst>
        </pc:spChg>
        <pc:spChg chg="mod">
          <ac:chgData name="Hossam Youssef" userId="70385ba8-cbc2-4af8-95f5-7cff64476833" providerId="ADAL" clId="{2E60D22C-E556-47E5-8A67-7E0911D123E8}" dt="2025-03-25T18:19:22.583" v="36" actId="1076"/>
          <ac:spMkLst>
            <pc:docMk/>
            <pc:sldMk cId="0" sldId="266"/>
            <ac:spMk id="4" creationId="{00000000-0000-0000-0000-000000000000}"/>
          </ac:spMkLst>
        </pc:spChg>
        <pc:spChg chg="mod">
          <ac:chgData name="Hossam Youssef" userId="70385ba8-cbc2-4af8-95f5-7cff64476833" providerId="ADAL" clId="{2E60D22C-E556-47E5-8A67-7E0911D123E8}" dt="2025-03-25T19:35:00.715" v="1140" actId="1076"/>
          <ac:spMkLst>
            <pc:docMk/>
            <pc:sldMk cId="0" sldId="266"/>
            <ac:spMk id="5" creationId="{00000000-0000-0000-0000-000000000000}"/>
          </ac:spMkLst>
        </pc:spChg>
        <pc:spChg chg="mod">
          <ac:chgData name="Hossam Youssef" userId="70385ba8-cbc2-4af8-95f5-7cff64476833" providerId="ADAL" clId="{2E60D22C-E556-47E5-8A67-7E0911D123E8}" dt="2025-03-25T19:34:58.470" v="1139" actId="1076"/>
          <ac:spMkLst>
            <pc:docMk/>
            <pc:sldMk cId="0" sldId="266"/>
            <ac:spMk id="6" creationId="{00000000-0000-0000-0000-000000000000}"/>
          </ac:spMkLst>
        </pc:spChg>
      </pc:sldChg>
      <pc:sldChg chg="addSp delSp modSp mod">
        <pc:chgData name="Hossam Youssef" userId="70385ba8-cbc2-4af8-95f5-7cff64476833" providerId="ADAL" clId="{2E60D22C-E556-47E5-8A67-7E0911D123E8}" dt="2025-03-25T18:38:36.904" v="348" actId="20577"/>
        <pc:sldMkLst>
          <pc:docMk/>
          <pc:sldMk cId="0" sldId="268"/>
        </pc:sldMkLst>
        <pc:spChg chg="mod">
          <ac:chgData name="Hossam Youssef" userId="70385ba8-cbc2-4af8-95f5-7cff64476833" providerId="ADAL" clId="{2E60D22C-E556-47E5-8A67-7E0911D123E8}" dt="2025-03-25T18:30:30.682" v="226" actId="1076"/>
          <ac:spMkLst>
            <pc:docMk/>
            <pc:sldMk cId="0" sldId="268"/>
            <ac:spMk id="2" creationId="{00000000-0000-0000-0000-000000000000}"/>
          </ac:spMkLst>
        </pc:spChg>
        <pc:spChg chg="mod">
          <ac:chgData name="Hossam Youssef" userId="70385ba8-cbc2-4af8-95f5-7cff64476833" providerId="ADAL" clId="{2E60D22C-E556-47E5-8A67-7E0911D123E8}" dt="2025-03-25T18:38:36.904" v="348" actId="20577"/>
          <ac:spMkLst>
            <pc:docMk/>
            <pc:sldMk cId="0" sldId="268"/>
            <ac:spMk id="5" creationId="{00000000-0000-0000-0000-000000000000}"/>
          </ac:spMkLst>
        </pc:spChg>
        <pc:spChg chg="add del">
          <ac:chgData name="Hossam Youssef" userId="70385ba8-cbc2-4af8-95f5-7cff64476833" providerId="ADAL" clId="{2E60D22C-E556-47E5-8A67-7E0911D123E8}" dt="2025-03-25T18:30:31.688" v="227" actId="22"/>
          <ac:spMkLst>
            <pc:docMk/>
            <pc:sldMk cId="0" sldId="268"/>
            <ac:spMk id="7" creationId="{5987240C-0A75-4320-677D-FEEE31ED05B6}"/>
          </ac:spMkLst>
        </pc:spChg>
      </pc:sldChg>
      <pc:sldChg chg="modSp mod">
        <pc:chgData name="Hossam Youssef" userId="70385ba8-cbc2-4af8-95f5-7cff64476833" providerId="ADAL" clId="{2E60D22C-E556-47E5-8A67-7E0911D123E8}" dt="2025-03-25T19:36:17.291" v="1152" actId="20577"/>
        <pc:sldMkLst>
          <pc:docMk/>
          <pc:sldMk cId="0" sldId="269"/>
        </pc:sldMkLst>
        <pc:spChg chg="mod">
          <ac:chgData name="Hossam Youssef" userId="70385ba8-cbc2-4af8-95f5-7cff64476833" providerId="ADAL" clId="{2E60D22C-E556-47E5-8A67-7E0911D123E8}" dt="2025-03-25T19:36:17.291" v="1152" actId="20577"/>
          <ac:spMkLst>
            <pc:docMk/>
            <pc:sldMk cId="0" sldId="269"/>
            <ac:spMk id="5" creationId="{00000000-0000-0000-0000-000000000000}"/>
          </ac:spMkLst>
        </pc:spChg>
      </pc:sldChg>
      <pc:sldChg chg="modSp mod">
        <pc:chgData name="Hossam Youssef" userId="70385ba8-cbc2-4af8-95f5-7cff64476833" providerId="ADAL" clId="{2E60D22C-E556-47E5-8A67-7E0911D123E8}" dt="2025-03-25T19:21:45.961" v="941" actId="6549"/>
        <pc:sldMkLst>
          <pc:docMk/>
          <pc:sldMk cId="0" sldId="270"/>
        </pc:sldMkLst>
        <pc:spChg chg="mod">
          <ac:chgData name="Hossam Youssef" userId="70385ba8-cbc2-4af8-95f5-7cff64476833" providerId="ADAL" clId="{2E60D22C-E556-47E5-8A67-7E0911D123E8}" dt="2025-03-25T19:21:45.961" v="941" actId="6549"/>
          <ac:spMkLst>
            <pc:docMk/>
            <pc:sldMk cId="0" sldId="270"/>
            <ac:spMk id="5" creationId="{00000000-0000-0000-0000-000000000000}"/>
          </ac:spMkLst>
        </pc:spChg>
      </pc:sldChg>
      <pc:sldChg chg="addSp delSp modSp mod">
        <pc:chgData name="Hossam Youssef" userId="70385ba8-cbc2-4af8-95f5-7cff64476833" providerId="ADAL" clId="{2E60D22C-E556-47E5-8A67-7E0911D123E8}" dt="2025-03-25T19:11:38.871" v="819" actId="1076"/>
        <pc:sldMkLst>
          <pc:docMk/>
          <pc:sldMk cId="0" sldId="271"/>
        </pc:sldMkLst>
        <pc:spChg chg="mod">
          <ac:chgData name="Hossam Youssef" userId="70385ba8-cbc2-4af8-95f5-7cff64476833" providerId="ADAL" clId="{2E60D22C-E556-47E5-8A67-7E0911D123E8}" dt="2025-03-25T19:11:33.028" v="818" actId="6549"/>
          <ac:spMkLst>
            <pc:docMk/>
            <pc:sldMk cId="0" sldId="271"/>
            <ac:spMk id="5" creationId="{00000000-0000-0000-0000-000000000000}"/>
          </ac:spMkLst>
        </pc:spChg>
        <pc:spChg chg="add del mod">
          <ac:chgData name="Hossam Youssef" userId="70385ba8-cbc2-4af8-95f5-7cff64476833" providerId="ADAL" clId="{2E60D22C-E556-47E5-8A67-7E0911D123E8}" dt="2025-03-25T19:11:38.871" v="819" actId="1076"/>
          <ac:spMkLst>
            <pc:docMk/>
            <pc:sldMk cId="0" sldId="271"/>
            <ac:spMk id="9" creationId="{5010DD0B-EA05-C2FA-BBA8-A0136421EBA2}"/>
          </ac:spMkLst>
        </pc:spChg>
      </pc:sldChg>
      <pc:sldChg chg="addSp delSp modSp mod">
        <pc:chgData name="Hossam Youssef" userId="70385ba8-cbc2-4af8-95f5-7cff64476833" providerId="ADAL" clId="{2E60D22C-E556-47E5-8A67-7E0911D123E8}" dt="2025-03-25T19:18:43.867" v="939" actId="20577"/>
        <pc:sldMkLst>
          <pc:docMk/>
          <pc:sldMk cId="0" sldId="273"/>
        </pc:sldMkLst>
        <pc:spChg chg="mod">
          <ac:chgData name="Hossam Youssef" userId="70385ba8-cbc2-4af8-95f5-7cff64476833" providerId="ADAL" clId="{2E60D22C-E556-47E5-8A67-7E0911D123E8}" dt="2025-03-25T19:18:43.867" v="939" actId="20577"/>
          <ac:spMkLst>
            <pc:docMk/>
            <pc:sldMk cId="0" sldId="273"/>
            <ac:spMk id="5" creationId="{00000000-0000-0000-0000-000000000000}"/>
          </ac:spMkLst>
        </pc:spChg>
        <pc:spChg chg="add del mod">
          <ac:chgData name="Hossam Youssef" userId="70385ba8-cbc2-4af8-95f5-7cff64476833" providerId="ADAL" clId="{2E60D22C-E556-47E5-8A67-7E0911D123E8}" dt="2025-03-25T19:16:14.446" v="885" actId="478"/>
          <ac:spMkLst>
            <pc:docMk/>
            <pc:sldMk cId="0" sldId="273"/>
            <ac:spMk id="7" creationId="{91018393-DCAF-CB32-DFD8-A9F3C3BBB245}"/>
          </ac:spMkLst>
        </pc:spChg>
      </pc:sldChg>
      <pc:sldChg chg="modSp mod">
        <pc:chgData name="Hossam Youssef" userId="70385ba8-cbc2-4af8-95f5-7cff64476833" providerId="ADAL" clId="{2E60D22C-E556-47E5-8A67-7E0911D123E8}" dt="2025-03-25T19:22:31.699" v="943"/>
        <pc:sldMkLst>
          <pc:docMk/>
          <pc:sldMk cId="0" sldId="274"/>
        </pc:sldMkLst>
        <pc:spChg chg="mod">
          <ac:chgData name="Hossam Youssef" userId="70385ba8-cbc2-4af8-95f5-7cff64476833" providerId="ADAL" clId="{2E60D22C-E556-47E5-8A67-7E0911D123E8}" dt="2025-03-25T19:22:31.699" v="943"/>
          <ac:spMkLst>
            <pc:docMk/>
            <pc:sldMk cId="0" sldId="274"/>
            <ac:spMk id="5" creationId="{00000000-0000-0000-0000-000000000000}"/>
          </ac:spMkLst>
        </pc:spChg>
      </pc:sldChg>
      <pc:sldChg chg="modSp mod">
        <pc:chgData name="Hossam Youssef" userId="70385ba8-cbc2-4af8-95f5-7cff64476833" providerId="ADAL" clId="{2E60D22C-E556-47E5-8A67-7E0911D123E8}" dt="2025-03-25T19:25:31.515" v="969" actId="20577"/>
        <pc:sldMkLst>
          <pc:docMk/>
          <pc:sldMk cId="0" sldId="276"/>
        </pc:sldMkLst>
        <pc:spChg chg="mod">
          <ac:chgData name="Hossam Youssef" userId="70385ba8-cbc2-4af8-95f5-7cff64476833" providerId="ADAL" clId="{2E60D22C-E556-47E5-8A67-7E0911D123E8}" dt="2025-03-25T19:24:05.446" v="944" actId="14100"/>
          <ac:spMkLst>
            <pc:docMk/>
            <pc:sldMk cId="0" sldId="276"/>
            <ac:spMk id="6" creationId="{00000000-0000-0000-0000-000000000000}"/>
          </ac:spMkLst>
        </pc:spChg>
        <pc:spChg chg="mod">
          <ac:chgData name="Hossam Youssef" userId="70385ba8-cbc2-4af8-95f5-7cff64476833" providerId="ADAL" clId="{2E60D22C-E556-47E5-8A67-7E0911D123E8}" dt="2025-03-25T19:25:31.515" v="969" actId="20577"/>
          <ac:spMkLst>
            <pc:docMk/>
            <pc:sldMk cId="0" sldId="276"/>
            <ac:spMk id="7" creationId="{00000000-0000-0000-0000-000000000000}"/>
          </ac:spMkLst>
        </pc:spChg>
      </pc:sldChg>
      <pc:sldChg chg="modSp mod">
        <pc:chgData name="Hossam Youssef" userId="70385ba8-cbc2-4af8-95f5-7cff64476833" providerId="ADAL" clId="{2E60D22C-E556-47E5-8A67-7E0911D123E8}" dt="2025-03-25T19:26:01.659" v="978" actId="5793"/>
        <pc:sldMkLst>
          <pc:docMk/>
          <pc:sldMk cId="0" sldId="277"/>
        </pc:sldMkLst>
        <pc:spChg chg="mod">
          <ac:chgData name="Hossam Youssef" userId="70385ba8-cbc2-4af8-95f5-7cff64476833" providerId="ADAL" clId="{2E60D22C-E556-47E5-8A67-7E0911D123E8}" dt="2025-03-25T19:26:01.659" v="978" actId="5793"/>
          <ac:spMkLst>
            <pc:docMk/>
            <pc:sldMk cId="0" sldId="277"/>
            <ac:spMk id="8" creationId="{00000000-0000-0000-0000-000000000000}"/>
          </ac:spMkLst>
        </pc:spChg>
      </pc:sldChg>
      <pc:sldChg chg="modSp mod">
        <pc:chgData name="Hossam Youssef" userId="70385ba8-cbc2-4af8-95f5-7cff64476833" providerId="ADAL" clId="{2E60D22C-E556-47E5-8A67-7E0911D123E8}" dt="2025-03-25T19:26:59.310" v="989" actId="5793"/>
        <pc:sldMkLst>
          <pc:docMk/>
          <pc:sldMk cId="0" sldId="279"/>
        </pc:sldMkLst>
        <pc:spChg chg="mod">
          <ac:chgData name="Hossam Youssef" userId="70385ba8-cbc2-4af8-95f5-7cff64476833" providerId="ADAL" clId="{2E60D22C-E556-47E5-8A67-7E0911D123E8}" dt="2025-03-25T19:26:59.310" v="989" actId="5793"/>
          <ac:spMkLst>
            <pc:docMk/>
            <pc:sldMk cId="0" sldId="279"/>
            <ac:spMk id="7" creationId="{00000000-0000-0000-0000-000000000000}"/>
          </ac:spMkLst>
        </pc:spChg>
      </pc:sldChg>
      <pc:sldChg chg="modSp mod">
        <pc:chgData name="Hossam Youssef" userId="70385ba8-cbc2-4af8-95f5-7cff64476833" providerId="ADAL" clId="{2E60D22C-E556-47E5-8A67-7E0911D123E8}" dt="2025-03-25T19:27:53.811" v="1001" actId="1076"/>
        <pc:sldMkLst>
          <pc:docMk/>
          <pc:sldMk cId="0" sldId="280"/>
        </pc:sldMkLst>
        <pc:spChg chg="mod">
          <ac:chgData name="Hossam Youssef" userId="70385ba8-cbc2-4af8-95f5-7cff64476833" providerId="ADAL" clId="{2E60D22C-E556-47E5-8A67-7E0911D123E8}" dt="2025-03-25T19:27:18.554" v="996" actId="5793"/>
          <ac:spMkLst>
            <pc:docMk/>
            <pc:sldMk cId="0" sldId="280"/>
            <ac:spMk id="7" creationId="{00000000-0000-0000-0000-000000000000}"/>
          </ac:spMkLst>
        </pc:spChg>
        <pc:spChg chg="mod">
          <ac:chgData name="Hossam Youssef" userId="70385ba8-cbc2-4af8-95f5-7cff64476833" providerId="ADAL" clId="{2E60D22C-E556-47E5-8A67-7E0911D123E8}" dt="2025-03-25T19:27:53.811" v="1001" actId="1076"/>
          <ac:spMkLst>
            <pc:docMk/>
            <pc:sldMk cId="0" sldId="280"/>
            <ac:spMk id="8" creationId="{00000000-0000-0000-0000-000000000000}"/>
          </ac:spMkLst>
        </pc:spChg>
        <pc:spChg chg="mod">
          <ac:chgData name="Hossam Youssef" userId="70385ba8-cbc2-4af8-95f5-7cff64476833" providerId="ADAL" clId="{2E60D22C-E556-47E5-8A67-7E0911D123E8}" dt="2025-03-25T19:27:45.827" v="1000" actId="1076"/>
          <ac:spMkLst>
            <pc:docMk/>
            <pc:sldMk cId="0" sldId="280"/>
            <ac:spMk id="9" creationId="{00000000-0000-0000-0000-000000000000}"/>
          </ac:spMkLst>
        </pc:spChg>
      </pc:sldChg>
      <pc:sldChg chg="modSp mod">
        <pc:chgData name="Hossam Youssef" userId="70385ba8-cbc2-4af8-95f5-7cff64476833" providerId="ADAL" clId="{2E60D22C-E556-47E5-8A67-7E0911D123E8}" dt="2025-03-25T19:29:17.677" v="1021" actId="1076"/>
        <pc:sldMkLst>
          <pc:docMk/>
          <pc:sldMk cId="0" sldId="281"/>
        </pc:sldMkLst>
        <pc:spChg chg="mod">
          <ac:chgData name="Hossam Youssef" userId="70385ba8-cbc2-4af8-95f5-7cff64476833" providerId="ADAL" clId="{2E60D22C-E556-47E5-8A67-7E0911D123E8}" dt="2025-03-25T19:29:03.938" v="1020" actId="1076"/>
          <ac:spMkLst>
            <pc:docMk/>
            <pc:sldMk cId="0" sldId="281"/>
            <ac:spMk id="6" creationId="{00000000-0000-0000-0000-000000000000}"/>
          </ac:spMkLst>
        </pc:spChg>
        <pc:spChg chg="mod">
          <ac:chgData name="Hossam Youssef" userId="70385ba8-cbc2-4af8-95f5-7cff64476833" providerId="ADAL" clId="{2E60D22C-E556-47E5-8A67-7E0911D123E8}" dt="2025-03-25T19:28:40.972" v="1014" actId="108"/>
          <ac:spMkLst>
            <pc:docMk/>
            <pc:sldMk cId="0" sldId="281"/>
            <ac:spMk id="8" creationId="{00000000-0000-0000-0000-000000000000}"/>
          </ac:spMkLst>
        </pc:spChg>
        <pc:spChg chg="mod">
          <ac:chgData name="Hossam Youssef" userId="70385ba8-cbc2-4af8-95f5-7cff64476833" providerId="ADAL" clId="{2E60D22C-E556-47E5-8A67-7E0911D123E8}" dt="2025-03-25T19:29:17.677" v="1021" actId="1076"/>
          <ac:spMkLst>
            <pc:docMk/>
            <pc:sldMk cId="0" sldId="281"/>
            <ac:spMk id="9" creationId="{00000000-0000-0000-0000-000000000000}"/>
          </ac:spMkLst>
        </pc:spChg>
      </pc:sldChg>
    </pc:docChg>
  </pc:docChgLst>
  <pc:docChgLst>
    <pc:chgData name="Hossam Youssef" userId="70385ba8-cbc2-4af8-95f5-7cff64476833" providerId="ADAL" clId="{B2AC8BD0-E171-412F-A426-0177DB3546DA}"/>
    <pc:docChg chg="undo custSel delSld modSld">
      <pc:chgData name="Hossam Youssef" userId="70385ba8-cbc2-4af8-95f5-7cff64476833" providerId="ADAL" clId="{B2AC8BD0-E171-412F-A426-0177DB3546DA}" dt="2025-02-07T21:50:50.363" v="40" actId="20577"/>
      <pc:docMkLst>
        <pc:docMk/>
      </pc:docMkLst>
      <pc:sldChg chg="addSp delSp modSp mod">
        <pc:chgData name="Hossam Youssef" userId="70385ba8-cbc2-4af8-95f5-7cff64476833" providerId="ADAL" clId="{B2AC8BD0-E171-412F-A426-0177DB3546DA}" dt="2025-02-07T21:50:50.363" v="40" actId="20577"/>
        <pc:sldMkLst>
          <pc:docMk/>
          <pc:sldMk cId="0" sldId="271"/>
        </pc:sldMkLst>
        <pc:spChg chg="mod">
          <ac:chgData name="Hossam Youssef" userId="70385ba8-cbc2-4af8-95f5-7cff64476833" providerId="ADAL" clId="{B2AC8BD0-E171-412F-A426-0177DB3546DA}" dt="2025-02-07T20:20:29.943" v="30" actId="1036"/>
          <ac:spMkLst>
            <pc:docMk/>
            <pc:sldMk cId="0" sldId="271"/>
            <ac:spMk id="5" creationId="{00000000-0000-0000-0000-000000000000}"/>
          </ac:spMkLst>
        </pc:spChg>
        <pc:spChg chg="add mod">
          <ac:chgData name="Hossam Youssef" userId="70385ba8-cbc2-4af8-95f5-7cff64476833" providerId="ADAL" clId="{B2AC8BD0-E171-412F-A426-0177DB3546DA}" dt="2025-02-07T21:50:50.363" v="40" actId="20577"/>
          <ac:spMkLst>
            <pc:docMk/>
            <pc:sldMk cId="0" sldId="271"/>
            <ac:spMk id="9" creationId="{5010DD0B-EA05-C2FA-BBA8-A0136421EBA2}"/>
          </ac:spMkLst>
        </pc:spChg>
      </pc:sldChg>
      <pc:sldChg chg="del">
        <pc:chgData name="Hossam Youssef" userId="70385ba8-cbc2-4af8-95f5-7cff64476833" providerId="ADAL" clId="{B2AC8BD0-E171-412F-A426-0177DB3546DA}" dt="2025-02-07T20:20:37.489" v="31" actId="47"/>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CE01C-BC11-4C36-85A9-DAB57DF4939D}"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8485CD-051E-4E5D-AA26-432BF8741607}" type="slidenum">
              <a:rPr lang="en-US" smtClean="0"/>
              <a:t>‹#›</a:t>
            </a:fld>
            <a:endParaRPr lang="en-US"/>
          </a:p>
        </p:txBody>
      </p:sp>
    </p:spTree>
    <p:extLst>
      <p:ext uri="{BB962C8B-B14F-4D97-AF65-F5344CB8AC3E}">
        <p14:creationId xmlns:p14="http://schemas.microsoft.com/office/powerpoint/2010/main" val="281176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485CD-051E-4E5D-AA26-432BF8741607}" type="slidenum">
              <a:rPr lang="en-US" smtClean="0"/>
              <a:t>12</a:t>
            </a:fld>
            <a:endParaRPr lang="en-US"/>
          </a:p>
        </p:txBody>
      </p:sp>
    </p:spTree>
    <p:extLst>
      <p:ext uri="{BB962C8B-B14F-4D97-AF65-F5344CB8AC3E}">
        <p14:creationId xmlns:p14="http://schemas.microsoft.com/office/powerpoint/2010/main" val="74167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485CD-051E-4E5D-AA26-432BF8741607}" type="slidenum">
              <a:rPr lang="en-US" smtClean="0"/>
              <a:t>15</a:t>
            </a:fld>
            <a:endParaRPr lang="en-US"/>
          </a:p>
        </p:txBody>
      </p:sp>
    </p:spTree>
    <p:extLst>
      <p:ext uri="{BB962C8B-B14F-4D97-AF65-F5344CB8AC3E}">
        <p14:creationId xmlns:p14="http://schemas.microsoft.com/office/powerpoint/2010/main" val="222021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txBody>
            <a:bodyPr/>
            <a:lstStyle/>
            <a:p>
              <a:endParaRPr lang="en-US"/>
            </a:p>
          </p:txBody>
        </p:sp>
      </p:grpSp>
      <p:sp>
        <p:nvSpPr>
          <p:cNvPr id="8" name="TextBox 8"/>
          <p:cNvSpPr txBox="1"/>
          <p:nvPr/>
        </p:nvSpPr>
        <p:spPr>
          <a:xfrm>
            <a:off x="1028700" y="6466806"/>
            <a:ext cx="7913921" cy="4039269"/>
          </a:xfrm>
          <a:prstGeom prst="rect">
            <a:avLst/>
          </a:prstGeom>
        </p:spPr>
        <p:txBody>
          <a:bodyPr lIns="0" tIns="0" rIns="0" bIns="0" rtlCol="0" anchor="t">
            <a:spAutoFit/>
          </a:bodyPr>
          <a:lstStyle/>
          <a:p>
            <a:pPr algn="l">
              <a:lnSpc>
                <a:spcPts val="4606"/>
              </a:lnSpc>
            </a:pPr>
            <a:r>
              <a:rPr lang="en-US" sz="3030" b="1" i="1">
                <a:solidFill>
                  <a:srgbClr val="56AEFF"/>
                </a:solidFill>
                <a:latin typeface="DM Sans Bold Italics"/>
                <a:ea typeface="DM Sans Bold Italics"/>
                <a:cs typeface="DM Sans Bold Italics"/>
                <a:sym typeface="DM Sans Bold Italics"/>
              </a:rPr>
              <a:t>Presented by:</a:t>
            </a:r>
            <a:r>
              <a:rPr lang="en-US" sz="3030" i="1">
                <a:solidFill>
                  <a:srgbClr val="56AEFF"/>
                </a:solidFill>
                <a:latin typeface="DM Sans Italics"/>
                <a:ea typeface="DM Sans Italics"/>
                <a:cs typeface="DM Sans Italics"/>
                <a:sym typeface="DM Sans Italics"/>
              </a:rPr>
              <a:t> Aya Ibrahim</a:t>
            </a:r>
          </a:p>
          <a:p>
            <a:pPr algn="l">
              <a:lnSpc>
                <a:spcPts val="4606"/>
              </a:lnSpc>
            </a:pPr>
            <a:r>
              <a:rPr lang="en-US" sz="3030" i="1">
                <a:solidFill>
                  <a:srgbClr val="56AEFF"/>
                </a:solidFill>
                <a:latin typeface="DM Sans Italics"/>
                <a:ea typeface="DM Sans Italics"/>
                <a:cs typeface="DM Sans Italics"/>
                <a:sym typeface="DM Sans Italics"/>
              </a:rPr>
              <a:t>                        Hossam Ammar </a:t>
            </a:r>
          </a:p>
          <a:p>
            <a:pPr algn="l">
              <a:lnSpc>
                <a:spcPts val="4606"/>
              </a:lnSpc>
            </a:pPr>
            <a:r>
              <a:rPr lang="en-US" sz="3030" i="1">
                <a:solidFill>
                  <a:srgbClr val="56AEFF"/>
                </a:solidFill>
                <a:latin typeface="DM Sans Italics"/>
                <a:ea typeface="DM Sans Italics"/>
                <a:cs typeface="DM Sans Italics"/>
                <a:sym typeface="DM Sans Italics"/>
              </a:rPr>
              <a:t>                        Omar Rabiey</a:t>
            </a:r>
          </a:p>
          <a:p>
            <a:pPr algn="l">
              <a:lnSpc>
                <a:spcPts val="4606"/>
              </a:lnSpc>
            </a:pPr>
            <a:r>
              <a:rPr lang="en-US" sz="3030" i="1">
                <a:solidFill>
                  <a:srgbClr val="56AEFF"/>
                </a:solidFill>
                <a:latin typeface="DM Sans Italics"/>
                <a:ea typeface="DM Sans Italics"/>
                <a:cs typeface="DM Sans Italics"/>
                <a:sym typeface="DM Sans Italics"/>
              </a:rPr>
              <a:t>                        Samy Ali </a:t>
            </a:r>
          </a:p>
          <a:p>
            <a:pPr algn="l">
              <a:lnSpc>
                <a:spcPts val="4606"/>
              </a:lnSpc>
            </a:pPr>
            <a:endParaRPr lang="en-US" sz="3030" i="1">
              <a:solidFill>
                <a:srgbClr val="56AEFF"/>
              </a:solidFill>
              <a:latin typeface="DM Sans Italics"/>
              <a:ea typeface="DM Sans Italics"/>
              <a:cs typeface="DM Sans Italics"/>
              <a:sym typeface="DM Sans Italics"/>
            </a:endParaRPr>
          </a:p>
          <a:p>
            <a:pPr algn="l">
              <a:lnSpc>
                <a:spcPts val="4606"/>
              </a:lnSpc>
            </a:pPr>
            <a:endParaRPr lang="en-US" sz="3030" i="1">
              <a:solidFill>
                <a:srgbClr val="56AEFF"/>
              </a:solidFill>
              <a:latin typeface="DM Sans Italics"/>
              <a:ea typeface="DM Sans Italics"/>
              <a:cs typeface="DM Sans Italics"/>
              <a:sym typeface="DM Sans Italics"/>
            </a:endParaRPr>
          </a:p>
          <a:p>
            <a:pPr marL="0" lvl="0" indent="0" algn="l">
              <a:lnSpc>
                <a:spcPts val="4606"/>
              </a:lnSpc>
            </a:pPr>
            <a:endParaRPr lang="en-US" sz="3030" i="1">
              <a:solidFill>
                <a:srgbClr val="56AEFF"/>
              </a:solidFill>
              <a:latin typeface="DM Sans Italics"/>
              <a:ea typeface="DM Sans Italics"/>
              <a:cs typeface="DM Sans Italics"/>
              <a:sym typeface="DM Sans Italics"/>
            </a:endParaRP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768597" y="3701956"/>
            <a:ext cx="10103936" cy="1141821"/>
          </a:xfrm>
          <a:prstGeom prst="rect">
            <a:avLst/>
          </a:prstGeom>
        </p:spPr>
        <p:txBody>
          <a:bodyPr lIns="0" tIns="0" rIns="0" bIns="0" rtlCol="0" anchor="t">
            <a:spAutoFit/>
          </a:bodyPr>
          <a:lstStyle/>
          <a:p>
            <a:pPr algn="ctr">
              <a:lnSpc>
                <a:spcPts val="9586"/>
              </a:lnSpc>
            </a:pPr>
            <a:r>
              <a:rPr lang="en-US" sz="6106" b="1">
                <a:solidFill>
                  <a:srgbClr val="FFFBFB"/>
                </a:solidFill>
                <a:latin typeface="Now Bold"/>
                <a:ea typeface="Now Bold"/>
                <a:cs typeface="Now Bold"/>
                <a:sym typeface="Now Bold"/>
              </a:rPr>
              <a:t>APP BEHAVIOR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3747242" y="444518"/>
            <a:ext cx="7088327" cy="920115"/>
          </a:xfrm>
          <a:prstGeom prst="rect">
            <a:avLst/>
          </a:prstGeom>
        </p:spPr>
        <p:txBody>
          <a:bodyPr wrap="square" lIns="0" tIns="0" rIns="0" bIns="0" rtlCol="0" anchor="t">
            <a:spAutoFit/>
          </a:bodyPr>
          <a:lstStyle/>
          <a:p>
            <a:pPr algn="ctr">
              <a:lnSpc>
                <a:spcPts val="7559"/>
              </a:lnSpc>
            </a:pPr>
            <a:r>
              <a:rPr lang="en-US" sz="5400" b="1" dirty="0">
                <a:solidFill>
                  <a:srgbClr val="FFFFFF"/>
                </a:solidFill>
                <a:latin typeface="Canva Sans Bold"/>
                <a:ea typeface="Canva Sans Bold"/>
                <a:cs typeface="Canva Sans Bold"/>
                <a:sym typeface="Canva Sans Bold"/>
              </a:rPr>
              <a:t>PROBLEM OF DATA</a:t>
            </a:r>
          </a:p>
        </p:txBody>
      </p:sp>
      <p:sp>
        <p:nvSpPr>
          <p:cNvPr id="3" name="TextBox 3"/>
          <p:cNvSpPr txBox="1"/>
          <p:nvPr/>
        </p:nvSpPr>
        <p:spPr>
          <a:xfrm>
            <a:off x="502398" y="1760577"/>
            <a:ext cx="2353151" cy="580390"/>
          </a:xfrm>
          <a:prstGeom prst="rect">
            <a:avLst/>
          </a:prstGeom>
        </p:spPr>
        <p:txBody>
          <a:bodyPr lIns="0" tIns="0" rIns="0" bIns="0" rtlCol="0" anchor="t">
            <a:spAutoFit/>
          </a:bodyPr>
          <a:lstStyle/>
          <a:p>
            <a:pPr algn="ctr">
              <a:lnSpc>
                <a:spcPts val="4759"/>
              </a:lnSpc>
            </a:pPr>
            <a:r>
              <a:rPr lang="en-US" sz="3399" b="1" dirty="0">
                <a:solidFill>
                  <a:srgbClr val="4BD1FB"/>
                </a:solidFill>
                <a:latin typeface="Canva Sans Bold"/>
                <a:ea typeface="Canva Sans Bold"/>
                <a:cs typeface="Canva Sans Bold"/>
                <a:sym typeface="Canva Sans Bold"/>
              </a:rPr>
              <a:t>Data Types</a:t>
            </a:r>
          </a:p>
        </p:txBody>
      </p:sp>
      <p:sp>
        <p:nvSpPr>
          <p:cNvPr id="4" name="TextBox 4"/>
          <p:cNvSpPr txBox="1"/>
          <p:nvPr/>
        </p:nvSpPr>
        <p:spPr>
          <a:xfrm>
            <a:off x="-2511050" y="3976551"/>
            <a:ext cx="10733197" cy="580390"/>
          </a:xfrm>
          <a:prstGeom prst="rect">
            <a:avLst/>
          </a:prstGeom>
        </p:spPr>
        <p:txBody>
          <a:bodyPr lIns="0" tIns="0" rIns="0" bIns="0" rtlCol="0" anchor="t">
            <a:spAutoFit/>
          </a:bodyPr>
          <a:lstStyle/>
          <a:p>
            <a:pPr algn="ctr">
              <a:lnSpc>
                <a:spcPts val="4759"/>
              </a:lnSpc>
            </a:pPr>
            <a:r>
              <a:rPr lang="en-US" sz="3399" b="1" dirty="0">
                <a:solidFill>
                  <a:srgbClr val="4BD1FB"/>
                </a:solidFill>
                <a:latin typeface="Canva Sans Bold"/>
                <a:ea typeface="Canva Sans Bold"/>
                <a:cs typeface="Canva Sans Bold"/>
                <a:sym typeface="Canva Sans Bold"/>
              </a:rPr>
              <a:t>Potential Irregularities</a:t>
            </a:r>
          </a:p>
        </p:txBody>
      </p:sp>
      <p:sp>
        <p:nvSpPr>
          <p:cNvPr id="5" name="TextBox 5"/>
          <p:cNvSpPr txBox="1"/>
          <p:nvPr/>
        </p:nvSpPr>
        <p:spPr>
          <a:xfrm>
            <a:off x="727600" y="4777242"/>
            <a:ext cx="11540600" cy="1656672"/>
          </a:xfrm>
          <a:prstGeom prst="rect">
            <a:avLst/>
          </a:prstGeom>
        </p:spPr>
        <p:txBody>
          <a:bodyPr wrap="square" lIns="0" tIns="0" rIns="0" bIns="0" rtlCol="0" anchor="t">
            <a:spAutoFit/>
          </a:bodyPr>
          <a:lstStyle/>
          <a:p>
            <a:pPr marL="684404" lvl="1" indent="-342202" algn="l">
              <a:lnSpc>
                <a:spcPts val="4438"/>
              </a:lnSpc>
              <a:buFont typeface="Arial"/>
              <a:buChar char="•"/>
            </a:pPr>
            <a:r>
              <a:rPr lang="en-US" sz="3170" dirty="0">
                <a:solidFill>
                  <a:srgbClr val="FFFFFF"/>
                </a:solidFill>
                <a:latin typeface="Canva Sans"/>
                <a:ea typeface="Canva Sans"/>
                <a:cs typeface="Canva Sans"/>
                <a:sym typeface="Canva Sans"/>
              </a:rPr>
              <a:t>The column screen_list contains lists stored as strings, which require parsing if individual screen interactions are to be analyzed.</a:t>
            </a:r>
          </a:p>
        </p:txBody>
      </p:sp>
      <p:sp>
        <p:nvSpPr>
          <p:cNvPr id="6" name="TextBox 6"/>
          <p:cNvSpPr txBox="1"/>
          <p:nvPr/>
        </p:nvSpPr>
        <p:spPr>
          <a:xfrm>
            <a:off x="727600" y="2589398"/>
            <a:ext cx="11693000" cy="1093376"/>
          </a:xfrm>
          <a:prstGeom prst="rect">
            <a:avLst/>
          </a:prstGeom>
        </p:spPr>
        <p:txBody>
          <a:bodyPr wrap="square" lIns="0" tIns="0" rIns="0" bIns="0" rtlCol="0" anchor="t">
            <a:spAutoFit/>
          </a:bodyPr>
          <a:lstStyle/>
          <a:p>
            <a:pPr marL="690806" lvl="1" indent="-345403" algn="l">
              <a:lnSpc>
                <a:spcPts val="4415"/>
              </a:lnSpc>
              <a:buFont typeface="Arial"/>
              <a:buChar char="•"/>
            </a:pPr>
            <a:r>
              <a:rPr lang="en-US" sz="3199" dirty="0">
                <a:solidFill>
                  <a:srgbClr val="FFFFFF"/>
                </a:solidFill>
                <a:latin typeface="Canva Sans"/>
                <a:ea typeface="Canva Sans"/>
                <a:cs typeface="Canva Sans"/>
                <a:sym typeface="Canva Sans"/>
              </a:rPr>
              <a:t>There are columns appears to be in format, but it might be better represented as different format for analysis.</a:t>
            </a:r>
          </a:p>
        </p:txBody>
      </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grpSp>
        <p:nvGrpSpPr>
          <p:cNvPr id="8" name="Group 8"/>
          <p:cNvGrpSpPr/>
          <p:nvPr/>
        </p:nvGrpSpPr>
        <p:grpSpPr>
          <a:xfrm>
            <a:off x="12052760"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799106" y="4500916"/>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OUR PROJECT KPIS</a:t>
            </a:r>
          </a:p>
        </p:txBody>
      </p:sp>
      <p:sp>
        <p:nvSpPr>
          <p:cNvPr id="3" name="TextBox 3"/>
          <p:cNvSpPr txBox="1"/>
          <p:nvPr/>
        </p:nvSpPr>
        <p:spPr>
          <a:xfrm>
            <a:off x="7973902" y="5943848"/>
            <a:ext cx="8619923" cy="1053294"/>
          </a:xfrm>
          <a:prstGeom prst="rect">
            <a:avLst/>
          </a:prstGeom>
        </p:spPr>
        <p:txBody>
          <a:bodyPr lIns="0" tIns="0" rIns="0" bIns="0" rtlCol="0" anchor="t">
            <a:spAutoFit/>
          </a:bodyPr>
          <a:lstStyle/>
          <a:p>
            <a:pPr algn="l">
              <a:lnSpc>
                <a:spcPts val="4265"/>
              </a:lnSpc>
            </a:pPr>
            <a:r>
              <a:rPr lang="en-US" sz="3090" spc="302">
                <a:solidFill>
                  <a:srgbClr val="F5FFF5"/>
                </a:solidFill>
                <a:latin typeface="DM Sans"/>
                <a:ea typeface="DM Sans"/>
                <a:cs typeface="DM Sans"/>
                <a:sym typeface="DM Sans"/>
              </a:rPr>
              <a:t>Based on data available, we will use following KPIs</a:t>
            </a:r>
          </a:p>
        </p:txBody>
      </p:sp>
      <p:grpSp>
        <p:nvGrpSpPr>
          <p:cNvPr id="4" name="Group 4"/>
          <p:cNvGrpSpPr/>
          <p:nvPr/>
        </p:nvGrpSpPr>
        <p:grpSpPr>
          <a:xfrm>
            <a:off x="-2187308" y="-390515"/>
            <a:ext cx="9290549" cy="1110839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6" name="Freeform 6"/>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3"/>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descr="s"/>
          <p:cNvSpPr txBox="1"/>
          <p:nvPr/>
        </p:nvSpPr>
        <p:spPr>
          <a:xfrm>
            <a:off x="6283156" y="440055"/>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524412" y="1464726"/>
            <a:ext cx="9637760" cy="11629081"/>
          </a:xfrm>
          <a:prstGeom prst="rect">
            <a:avLst/>
          </a:prstGeom>
        </p:spPr>
        <p:txBody>
          <a:bodyPr lIns="0" tIns="0" rIns="0" bIns="0" rtlCol="0" anchor="t">
            <a:spAutoFit/>
          </a:bodyPr>
          <a:lstStyle/>
          <a:p>
            <a:pPr algn="just">
              <a:lnSpc>
                <a:spcPts val="5714"/>
              </a:lnSpc>
            </a:pPr>
            <a:r>
              <a:rPr lang="en-US" sz="3174" b="1" dirty="0">
                <a:solidFill>
                  <a:srgbClr val="4BD1FB"/>
                </a:solidFill>
                <a:latin typeface="DM Sans Bold"/>
                <a:ea typeface="DM Sans Bold"/>
                <a:cs typeface="DM Sans Bold"/>
                <a:sym typeface="DM Sans Bold"/>
              </a:rPr>
              <a:t>1. User Engagement</a:t>
            </a:r>
          </a:p>
          <a:p>
            <a:pPr algn="just">
              <a:lnSpc>
                <a:spcPts val="5714"/>
              </a:lnSpc>
            </a:pPr>
            <a:r>
              <a:rPr lang="en-US" sz="3174" b="1" dirty="0">
                <a:solidFill>
                  <a:srgbClr val="4BD1FB"/>
                </a:solidFill>
                <a:latin typeface="DM Sans Bold"/>
                <a:ea typeface="DM Sans Bold"/>
                <a:cs typeface="DM Sans Bold"/>
                <a:sym typeface="DM Sans Bold"/>
              </a:rPr>
              <a:t>a. Time-based Analysis</a:t>
            </a:r>
            <a:endParaRPr lang="en-US" sz="3174" b="1" dirty="0">
              <a:solidFill>
                <a:srgbClr val="F5FFF5"/>
              </a:solidFill>
              <a:latin typeface="DM Sans Bold"/>
              <a:ea typeface="DM Sans Bold"/>
              <a:cs typeface="DM Sans Bold"/>
              <a:sym typeface="DM Sans Bold"/>
            </a:endParaRPr>
          </a:p>
          <a:p>
            <a:pPr marL="1370948" lvl="2" indent="-456983" algn="just">
              <a:lnSpc>
                <a:spcPts val="5714"/>
              </a:lnSpc>
              <a:buFont typeface="Arial"/>
              <a:buChar char="⚬"/>
            </a:pPr>
            <a:r>
              <a:rPr lang="en-US" sz="3174" b="1" dirty="0">
                <a:solidFill>
                  <a:srgbClr val="F5FFF5"/>
                </a:solidFill>
                <a:latin typeface="DM Sans Bold"/>
                <a:ea typeface="DM Sans Bold"/>
                <a:cs typeface="DM Sans Bold"/>
                <a:sym typeface="DM Sans Bold"/>
              </a:rPr>
              <a:t>Peak hour of the day</a:t>
            </a:r>
          </a:p>
          <a:p>
            <a:pPr marL="1370948" lvl="2" indent="-456983" algn="just">
              <a:lnSpc>
                <a:spcPts val="5714"/>
              </a:lnSpc>
              <a:buFont typeface="Arial"/>
              <a:buChar char="⚬"/>
            </a:pPr>
            <a:r>
              <a:rPr lang="en-US" sz="3174" b="1" dirty="0">
                <a:solidFill>
                  <a:srgbClr val="F5FFF5"/>
                </a:solidFill>
                <a:latin typeface="DM Sans Bold"/>
                <a:ea typeface="DM Sans Bold"/>
                <a:cs typeface="DM Sans Bold"/>
                <a:sym typeface="DM Sans Bold"/>
              </a:rPr>
              <a:t>Off-Peak hour of the day</a:t>
            </a:r>
          </a:p>
          <a:p>
            <a:pPr algn="just">
              <a:lnSpc>
                <a:spcPts val="5714"/>
              </a:lnSpc>
            </a:pPr>
            <a:r>
              <a:rPr lang="en-US" sz="3174" b="1" dirty="0">
                <a:solidFill>
                  <a:srgbClr val="4BD1FB"/>
                </a:solidFill>
                <a:latin typeface="DM Sans Bold"/>
                <a:ea typeface="DM Sans Bold"/>
                <a:cs typeface="DM Sans Bold"/>
                <a:sym typeface="DM Sans Bold"/>
              </a:rPr>
              <a:t>b. Session Details</a:t>
            </a:r>
          </a:p>
          <a:p>
            <a:pPr marL="1370948" lvl="2" indent="-456983" algn="just">
              <a:lnSpc>
                <a:spcPts val="5714"/>
              </a:lnSpc>
              <a:buFont typeface="Arial"/>
              <a:buChar char="⚬"/>
            </a:pPr>
            <a:r>
              <a:rPr lang="en-US" sz="3174" b="1" dirty="0">
                <a:solidFill>
                  <a:srgbClr val="FFFBFB"/>
                </a:solidFill>
                <a:latin typeface="DM Sans Bold"/>
                <a:ea typeface="DM Sans Bold"/>
                <a:cs typeface="DM Sans Bold"/>
                <a:sym typeface="DM Sans Bold"/>
              </a:rPr>
              <a:t>Premium percentage</a:t>
            </a:r>
          </a:p>
          <a:p>
            <a:pPr marL="1370948" lvl="2" indent="-456983" algn="just">
              <a:lnSpc>
                <a:spcPts val="5714"/>
              </a:lnSpc>
              <a:buFont typeface="Arial"/>
              <a:buChar char="⚬"/>
            </a:pPr>
            <a:r>
              <a:rPr lang="en-US" sz="3174" b="1" dirty="0">
                <a:solidFill>
                  <a:srgbClr val="FFFBFB"/>
                </a:solidFill>
                <a:latin typeface="DM Sans Bold"/>
                <a:ea typeface="DM Sans Bold"/>
                <a:cs typeface="DM Sans Bold"/>
                <a:sym typeface="DM Sans Bold"/>
              </a:rPr>
              <a:t>Mini-Game Usage rate</a:t>
            </a:r>
          </a:p>
          <a:p>
            <a:pPr marL="1370948" lvl="2" indent="-456983" algn="just">
              <a:lnSpc>
                <a:spcPts val="5714"/>
              </a:lnSpc>
              <a:buFont typeface="Arial"/>
              <a:buChar char="⚬"/>
            </a:pPr>
            <a:r>
              <a:rPr lang="en-US" sz="3174" b="1" dirty="0">
                <a:solidFill>
                  <a:srgbClr val="FFFBFB"/>
                </a:solidFill>
                <a:latin typeface="DM Sans Bold"/>
                <a:ea typeface="DM Sans Bold"/>
                <a:cs typeface="DM Sans Bold"/>
                <a:sym typeface="DM Sans Bold"/>
              </a:rPr>
              <a:t>Satisfaction rate</a:t>
            </a:r>
          </a:p>
          <a:p>
            <a:pPr marL="1370948" lvl="2" indent="-456983" algn="just">
              <a:lnSpc>
                <a:spcPts val="5714"/>
              </a:lnSpc>
              <a:buFont typeface="Arial"/>
              <a:buChar char="⚬"/>
            </a:pPr>
            <a:r>
              <a:rPr lang="en-US" sz="3174" b="1" dirty="0">
                <a:solidFill>
                  <a:srgbClr val="FFFBFB"/>
                </a:solidFill>
                <a:latin typeface="DM Sans Bold"/>
                <a:ea typeface="DM Sans Bold"/>
                <a:cs typeface="DM Sans Bold"/>
                <a:sym typeface="DM Sans Bold"/>
              </a:rPr>
              <a:t>Enrolled percentage</a:t>
            </a:r>
          </a:p>
          <a:p>
            <a:pPr algn="just">
              <a:lnSpc>
                <a:spcPts val="5714"/>
              </a:lnSpc>
            </a:pPr>
            <a:r>
              <a:rPr lang="en-US" sz="3174" b="1" dirty="0">
                <a:solidFill>
                  <a:srgbClr val="4BD1FB"/>
                </a:solidFill>
                <a:latin typeface="DM Sans Bold"/>
                <a:ea typeface="DM Sans Bold"/>
                <a:cs typeface="DM Sans Bold"/>
                <a:sym typeface="DM Sans Bold"/>
              </a:rPr>
              <a:t>c. User </a:t>
            </a:r>
            <a:r>
              <a:rPr lang="en-US" sz="3174" b="1" dirty="0">
                <a:solidFill>
                  <a:srgbClr val="4BD1FB"/>
                </a:solidFill>
                <a:latin typeface="DM Sans Bold"/>
                <a:sym typeface="DM Sans Bold"/>
              </a:rPr>
              <a:t>Subscription</a:t>
            </a:r>
          </a:p>
          <a:p>
            <a:pPr marL="1370948" lvl="2" indent="-456983" algn="just">
              <a:lnSpc>
                <a:spcPts val="5714"/>
              </a:lnSpc>
              <a:buFont typeface="Arial"/>
              <a:buChar char="⚬"/>
            </a:pPr>
            <a:r>
              <a:rPr lang="en-US" sz="3174" b="1" dirty="0">
                <a:solidFill>
                  <a:srgbClr val="FFFBFB"/>
                </a:solidFill>
                <a:latin typeface="DM Sans Bold"/>
                <a:ea typeface="DM Sans Bold"/>
                <a:cs typeface="DM Sans Bold"/>
                <a:sym typeface="DM Sans Bold"/>
              </a:rPr>
              <a:t>User subscription by month</a:t>
            </a:r>
          </a:p>
          <a:p>
            <a:pPr marL="913965" lvl="2" algn="just">
              <a:lnSpc>
                <a:spcPts val="5714"/>
              </a:lnSpc>
            </a:pPr>
            <a:endParaRPr lang="en-US" sz="3174" b="1" dirty="0">
              <a:solidFill>
                <a:srgbClr val="FFFBFB"/>
              </a:solidFill>
              <a:latin typeface="DM Sans Bold"/>
              <a:ea typeface="DM Sans Bold"/>
              <a:cs typeface="DM Sans Bold"/>
              <a:sym typeface="DM Sans Bold"/>
            </a:endParaRPr>
          </a:p>
          <a:p>
            <a:pPr algn="just">
              <a:lnSpc>
                <a:spcPts val="5714"/>
              </a:lnSpc>
            </a:pPr>
            <a:endParaRPr lang="en-US" sz="3174" b="1" dirty="0">
              <a:solidFill>
                <a:srgbClr val="FFFFFF"/>
              </a:solidFill>
              <a:latin typeface="DM Sans Bold"/>
              <a:ea typeface="DM Sans Bold"/>
              <a:cs typeface="DM Sans Bold"/>
              <a:sym typeface="DM Sans Bold"/>
            </a:endParaRPr>
          </a:p>
          <a:p>
            <a:pPr algn="just">
              <a:lnSpc>
                <a:spcPts val="5714"/>
              </a:lnSpc>
            </a:pPr>
            <a:endParaRPr lang="en-US" sz="3174" b="1" dirty="0">
              <a:solidFill>
                <a:srgbClr val="FFFFFF"/>
              </a:solidFill>
              <a:latin typeface="DM Sans Bold"/>
              <a:ea typeface="DM Sans Bold"/>
              <a:cs typeface="DM Sans Bold"/>
              <a:sym typeface="DM Sans Bold"/>
            </a:endParaRPr>
          </a:p>
          <a:p>
            <a:pPr algn="l">
              <a:lnSpc>
                <a:spcPts val="5714"/>
              </a:lnSpc>
            </a:pPr>
            <a:endParaRPr lang="en-US" sz="3174" b="1" dirty="0">
              <a:solidFill>
                <a:srgbClr val="FFFFFF"/>
              </a:solidFill>
              <a:latin typeface="DM Sans Bold"/>
              <a:ea typeface="DM Sans Bold"/>
              <a:cs typeface="DM Sans Bold"/>
              <a:sym typeface="DM Sans Bold"/>
            </a:endParaRPr>
          </a:p>
          <a:p>
            <a:pPr algn="l">
              <a:lnSpc>
                <a:spcPts val="5714"/>
              </a:lnSpc>
            </a:pPr>
            <a:endParaRPr lang="en-US" sz="3174" b="1" dirty="0">
              <a:solidFill>
                <a:srgbClr val="FFFFFF"/>
              </a:solidFill>
              <a:latin typeface="DM Sans Bold"/>
              <a:ea typeface="DM Sans Bold"/>
              <a:cs typeface="DM Sans Bold"/>
              <a:sym typeface="DM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11985" y="411853"/>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473910" y="221353"/>
            <a:ext cx="10087188" cy="9897838"/>
          </a:xfrm>
          <a:prstGeom prst="rect">
            <a:avLst/>
          </a:prstGeom>
        </p:spPr>
        <p:txBody>
          <a:bodyPr lIns="0" tIns="0" rIns="0" bIns="0" rtlCol="0" anchor="t">
            <a:spAutoFit/>
          </a:bodyPr>
          <a:lstStyle/>
          <a:p>
            <a:pPr algn="l">
              <a:lnSpc>
                <a:spcPts val="5714"/>
              </a:lnSpc>
            </a:pPr>
            <a:endParaRPr dirty="0"/>
          </a:p>
          <a:p>
            <a:pPr algn="l">
              <a:lnSpc>
                <a:spcPts val="3554"/>
              </a:lnSpc>
            </a:pPr>
            <a:endParaRPr dirty="0"/>
          </a:p>
          <a:p>
            <a:pPr algn="l">
              <a:lnSpc>
                <a:spcPts val="5714"/>
              </a:lnSpc>
            </a:pPr>
            <a:r>
              <a:rPr lang="en-US" sz="3174" b="1" dirty="0">
                <a:solidFill>
                  <a:srgbClr val="4BD1FB"/>
                </a:solidFill>
                <a:latin typeface="DM Sans Bold"/>
                <a:ea typeface="DM Sans Bold"/>
                <a:cs typeface="DM Sans Bold"/>
                <a:sym typeface="DM Sans Bold"/>
              </a:rPr>
              <a:t>2. Screen Interaction</a:t>
            </a:r>
          </a:p>
          <a:p>
            <a:pPr marL="685474" lvl="1" indent="-342737" algn="l">
              <a:lnSpc>
                <a:spcPts val="5714"/>
              </a:lnSpc>
              <a:buFont typeface="Arial"/>
              <a:buChar char="•"/>
            </a:pPr>
            <a:r>
              <a:rPr lang="en-US" sz="3174" b="1" dirty="0">
                <a:solidFill>
                  <a:srgbClr val="FFFBFB"/>
                </a:solidFill>
                <a:latin typeface="DM Sans Bold"/>
                <a:ea typeface="DM Sans Bold"/>
                <a:cs typeface="DM Sans Bold"/>
                <a:sym typeface="DM Sans Bold"/>
              </a:rPr>
              <a:t>Screen List Analysis:</a:t>
            </a:r>
          </a:p>
          <a:p>
            <a:pPr marL="1370948" lvl="2" indent="-456983" algn="l">
              <a:lnSpc>
                <a:spcPts val="5714"/>
              </a:lnSpc>
              <a:buFont typeface="Arial"/>
              <a:buChar char="⚬"/>
            </a:pPr>
            <a:r>
              <a:rPr lang="en-US" sz="3174" b="1" dirty="0">
                <a:solidFill>
                  <a:srgbClr val="FFFBFB"/>
                </a:solidFill>
                <a:latin typeface="DM Sans Bold"/>
                <a:ea typeface="DM Sans Bold"/>
                <a:cs typeface="DM Sans Bold"/>
                <a:sym typeface="DM Sans Bold"/>
              </a:rPr>
              <a:t>The Best 5 Viewed Screens</a:t>
            </a:r>
          </a:p>
          <a:p>
            <a:pPr marL="1370948" lvl="2" indent="-456983">
              <a:lnSpc>
                <a:spcPts val="5714"/>
              </a:lnSpc>
              <a:buFont typeface="Arial"/>
              <a:buChar char="⚬"/>
            </a:pPr>
            <a:r>
              <a:rPr lang="en-US" sz="3174" b="1" dirty="0">
                <a:solidFill>
                  <a:srgbClr val="FFFBFB"/>
                </a:solidFill>
                <a:latin typeface="DM Sans Bold"/>
                <a:ea typeface="DM Sans Bold"/>
                <a:cs typeface="DM Sans Bold"/>
                <a:sym typeface="DM Sans Bold"/>
              </a:rPr>
              <a:t>The Best 5 Interacted Screens</a:t>
            </a:r>
          </a:p>
          <a:p>
            <a:pPr marL="1370948" lvl="2" indent="-456983" algn="l">
              <a:lnSpc>
                <a:spcPts val="5714"/>
              </a:lnSpc>
              <a:buFont typeface="Arial"/>
              <a:buChar char="⚬"/>
            </a:pPr>
            <a:r>
              <a:rPr lang="en-US" sz="3174" b="1" dirty="0">
                <a:solidFill>
                  <a:srgbClr val="FFFBFB"/>
                </a:solidFill>
                <a:latin typeface="DM Sans Bold"/>
                <a:ea typeface="DM Sans Bold"/>
                <a:cs typeface="DM Sans Bold"/>
                <a:sym typeface="DM Sans Bold"/>
              </a:rPr>
              <a:t>Average Interacted Screens by Premium Feature Users</a:t>
            </a:r>
          </a:p>
          <a:p>
            <a:pPr marL="1370948" lvl="2" indent="-456983">
              <a:lnSpc>
                <a:spcPts val="5714"/>
              </a:lnSpc>
              <a:buFont typeface="Arial"/>
              <a:buChar char="⚬"/>
            </a:pPr>
            <a:r>
              <a:rPr lang="en-US" sz="3174" b="1" dirty="0">
                <a:solidFill>
                  <a:srgbClr val="FFFBFB"/>
                </a:solidFill>
                <a:latin typeface="DM Sans Bold"/>
                <a:ea typeface="DM Sans Bold"/>
                <a:cs typeface="DM Sans Bold"/>
                <a:sym typeface="DM Sans Bold"/>
              </a:rPr>
              <a:t>Average Interacted Screens by Enrolled Users</a:t>
            </a:r>
          </a:p>
          <a:p>
            <a:pPr marL="685474" lvl="1" indent="-342737" algn="l">
              <a:lnSpc>
                <a:spcPts val="5714"/>
              </a:lnSpc>
              <a:buFont typeface="Arial"/>
              <a:buChar char="•"/>
            </a:pPr>
            <a:r>
              <a:rPr lang="en-US" sz="3174" b="1" dirty="0">
                <a:solidFill>
                  <a:srgbClr val="FFFBFB"/>
                </a:solidFill>
                <a:latin typeface="DM Sans Bold"/>
                <a:ea typeface="DM Sans Bold"/>
                <a:cs typeface="DM Sans Bold"/>
                <a:sym typeface="DM Sans Bold"/>
              </a:rPr>
              <a:t>Users Satisfaction Rate:</a:t>
            </a:r>
          </a:p>
          <a:p>
            <a:pPr marL="1370948" lvl="2" indent="-456983" algn="l">
              <a:lnSpc>
                <a:spcPts val="5714"/>
              </a:lnSpc>
              <a:buFont typeface="Arial"/>
              <a:buChar char="⚬"/>
            </a:pPr>
            <a:r>
              <a:rPr lang="en-US" sz="3174" b="1" dirty="0">
                <a:solidFill>
                  <a:srgbClr val="FFFBFB"/>
                </a:solidFill>
                <a:latin typeface="DM Sans Bold"/>
                <a:ea typeface="DM Sans Bold"/>
                <a:cs typeface="DM Sans Bold"/>
                <a:sym typeface="DM Sans Bold"/>
              </a:rPr>
              <a:t>Users Satisfaction Rate</a:t>
            </a:r>
          </a:p>
          <a:p>
            <a:pPr marL="913965" lvl="2" algn="l">
              <a:lnSpc>
                <a:spcPts val="5714"/>
              </a:lnSpc>
            </a:pPr>
            <a:endParaRPr lang="en-US" sz="3174" b="1" dirty="0">
              <a:solidFill>
                <a:srgbClr val="FFFBFB"/>
              </a:solidFill>
              <a:latin typeface="DM Sans Bold"/>
              <a:ea typeface="DM Sans Bold"/>
              <a:cs typeface="DM Sans Bold"/>
              <a:sym typeface="DM Sans Bold"/>
            </a:endParaRPr>
          </a:p>
          <a:p>
            <a:pPr algn="l">
              <a:lnSpc>
                <a:spcPts val="5714"/>
              </a:lnSpc>
            </a:pPr>
            <a:endParaRPr lang="en-US" sz="3174" b="1" dirty="0">
              <a:solidFill>
                <a:srgbClr val="FFFBFB"/>
              </a:solidFill>
              <a:latin typeface="DM Sans Bold"/>
              <a:ea typeface="DM Sans Bold"/>
              <a:cs typeface="DM Sans Bold"/>
              <a:sym typeface="DM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31035" y="382905"/>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53152" y="1300850"/>
            <a:ext cx="11177647" cy="10472162"/>
          </a:xfrm>
          <a:prstGeom prst="rect">
            <a:avLst/>
          </a:prstGeom>
        </p:spPr>
        <p:txBody>
          <a:bodyPr wrap="square" lIns="0" tIns="0" rIns="0" bIns="0" rtlCol="0" anchor="t">
            <a:spAutoFit/>
          </a:bodyPr>
          <a:lstStyle/>
          <a:p>
            <a:pPr algn="l">
              <a:lnSpc>
                <a:spcPts val="5894"/>
              </a:lnSpc>
            </a:pPr>
            <a:r>
              <a:rPr lang="en-US" sz="3274" b="1" dirty="0">
                <a:solidFill>
                  <a:srgbClr val="4BD1FB"/>
                </a:solidFill>
                <a:latin typeface="DM Sans Bold"/>
                <a:ea typeface="DM Sans Bold"/>
                <a:cs typeface="DM Sans Bold"/>
                <a:sym typeface="DM Sans Bold"/>
              </a:rPr>
              <a:t>3. User Demographics</a:t>
            </a:r>
          </a:p>
          <a:p>
            <a:pPr algn="l">
              <a:lnSpc>
                <a:spcPts val="5894"/>
              </a:lnSpc>
            </a:pPr>
            <a:r>
              <a:rPr lang="en-US" sz="3274" b="1" dirty="0">
                <a:solidFill>
                  <a:srgbClr val="4BD1FB"/>
                </a:solidFill>
                <a:latin typeface="DM Sans Bold"/>
                <a:ea typeface="DM Sans Bold"/>
                <a:cs typeface="DM Sans Bold"/>
                <a:sym typeface="DM Sans Bold"/>
              </a:rPr>
              <a:t>Age Analysis</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Age Group Trends:</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Enrollment Rate by Age</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User premium Rate by Age</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User Mini_Game Rate by Age</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Behavioral Insights:</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Screens Viewed by Age</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Satisfaction Rate by Age</a:t>
            </a:r>
          </a:p>
          <a:p>
            <a:pPr marL="1327769" lvl="2" indent="-442590" algn="l">
              <a:lnSpc>
                <a:spcPts val="5534"/>
              </a:lnSpc>
              <a:buFont typeface="Arial"/>
              <a:buChar char="⚬"/>
            </a:pPr>
            <a:r>
              <a:rPr lang="en-US" sz="3274" b="1" dirty="0">
                <a:solidFill>
                  <a:srgbClr val="FFFFFF"/>
                </a:solidFill>
                <a:latin typeface="DM Sans Bold"/>
                <a:sym typeface="DM Sans Bold"/>
              </a:rPr>
              <a:t>Percentage of Users Utilizing Premium Features</a:t>
            </a:r>
            <a:endParaRPr lang="ar-EG" sz="3274" b="1" dirty="0">
              <a:solidFill>
                <a:srgbClr val="FFFFFF"/>
              </a:solidFill>
              <a:latin typeface="DM Sans Bold"/>
              <a:sym typeface="DM Sans Bold"/>
            </a:endParaRPr>
          </a:p>
          <a:p>
            <a:pPr marL="1327769" lvl="2" indent="-442590" algn="l">
              <a:lnSpc>
                <a:spcPts val="5534"/>
              </a:lnSpc>
              <a:buFont typeface="Arial"/>
              <a:buChar char="⚬"/>
            </a:pPr>
            <a:r>
              <a:rPr lang="en-US" sz="3274" b="1" dirty="0">
                <a:solidFill>
                  <a:srgbClr val="FFFFFF"/>
                </a:solidFill>
                <a:latin typeface="DM Sans Bold"/>
                <a:sym typeface="DM Sans Bold"/>
              </a:rPr>
              <a:t>Percentage of </a:t>
            </a:r>
            <a:r>
              <a:rPr lang="en-US" sz="3274" b="1" dirty="0">
                <a:solidFill>
                  <a:srgbClr val="FFFFFF"/>
                </a:solidFill>
                <a:latin typeface="DM Sans Bold"/>
                <a:ea typeface="DM Sans Bold"/>
                <a:cs typeface="DM Sans Bold"/>
                <a:sym typeface="DM Sans Bold"/>
              </a:rPr>
              <a:t>Enrolled </a:t>
            </a:r>
            <a:r>
              <a:rPr lang="en-US" sz="3274" b="1" dirty="0">
                <a:solidFill>
                  <a:srgbClr val="FFFFFF"/>
                </a:solidFill>
                <a:latin typeface="DM Sans Bold"/>
                <a:sym typeface="DM Sans Bold"/>
              </a:rPr>
              <a:t>Users</a:t>
            </a:r>
            <a:endParaRPr lang="en-US" sz="3274" b="1" dirty="0">
              <a:solidFill>
                <a:srgbClr val="FFFFFF"/>
              </a:solidFill>
              <a:latin typeface="DM Sans Bold"/>
              <a:ea typeface="DM Sans Bold"/>
              <a:cs typeface="DM Sans Bold"/>
              <a:sym typeface="DM Sans Bold"/>
            </a:endParaRPr>
          </a:p>
          <a:p>
            <a:pPr marL="1414130" lvl="2" indent="-471377" algn="l">
              <a:lnSpc>
                <a:spcPts val="5894"/>
              </a:lnSpc>
              <a:buFont typeface="Arial"/>
              <a:buChar char="⚬"/>
            </a:pPr>
            <a:endParaRPr lang="en-US" sz="3274" b="1" dirty="0">
              <a:solidFill>
                <a:srgbClr val="FFFFFF"/>
              </a:solidFill>
              <a:latin typeface="DM Sans Bold"/>
              <a:ea typeface="DM Sans Bold"/>
              <a:cs typeface="DM Sans Bold"/>
              <a:sym typeface="DM Sans Bold"/>
            </a:endParaRPr>
          </a:p>
          <a:p>
            <a:pPr marL="1414130" lvl="2" indent="-471377" algn="l">
              <a:lnSpc>
                <a:spcPts val="5894"/>
              </a:lnSpc>
              <a:buFont typeface="Arial"/>
              <a:buChar char="⚬"/>
            </a:pPr>
            <a:endParaRPr lang="en-US" sz="3274" b="1" dirty="0">
              <a:solidFill>
                <a:srgbClr val="FFFFFF"/>
              </a:solidFill>
              <a:latin typeface="DM Sans Bold"/>
              <a:ea typeface="DM Sans Bold"/>
              <a:cs typeface="DM Sans Bold"/>
              <a:sym typeface="DM Sans Bold"/>
            </a:endParaRPr>
          </a:p>
          <a:p>
            <a:pPr algn="l">
              <a:lnSpc>
                <a:spcPts val="5894"/>
              </a:lnSpc>
            </a:pPr>
            <a:endParaRPr lang="en-US" sz="3274" b="1" dirty="0">
              <a:solidFill>
                <a:srgbClr val="FFFFFF"/>
              </a:solidFill>
              <a:latin typeface="DM Sans Bold"/>
              <a:ea typeface="DM Sans Bold"/>
              <a:cs typeface="DM Sans Bold"/>
              <a:sym typeface="DM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3"/>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descr="s"/>
          <p:cNvSpPr txBox="1"/>
          <p:nvPr/>
        </p:nvSpPr>
        <p:spPr>
          <a:xfrm>
            <a:off x="6276859" y="297180"/>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599946" y="1049558"/>
            <a:ext cx="10468854" cy="4873578"/>
          </a:xfrm>
          <a:prstGeom prst="rect">
            <a:avLst/>
          </a:prstGeom>
        </p:spPr>
        <p:txBody>
          <a:bodyPr wrap="square" lIns="0" tIns="0" rIns="0" bIns="0" rtlCol="0" anchor="t">
            <a:spAutoFit/>
          </a:bodyPr>
          <a:lstStyle/>
          <a:p>
            <a:pPr algn="l">
              <a:lnSpc>
                <a:spcPts val="5534"/>
              </a:lnSpc>
            </a:pPr>
            <a:r>
              <a:rPr lang="en-US" sz="3074" b="1" dirty="0">
                <a:solidFill>
                  <a:srgbClr val="4BD1FB"/>
                </a:solidFill>
                <a:latin typeface="DM Sans Bold"/>
                <a:ea typeface="DM Sans Bold"/>
                <a:cs typeface="DM Sans Bold"/>
                <a:sym typeface="DM Sans Bold"/>
              </a:rPr>
              <a:t>4. Feature and Content Usage</a:t>
            </a:r>
          </a:p>
          <a:p>
            <a:pPr marL="663884" lvl="1" indent="-331942" algn="l">
              <a:lnSpc>
                <a:spcPts val="5534"/>
              </a:lnSpc>
              <a:buFont typeface="Arial"/>
              <a:buChar char="•"/>
            </a:pPr>
            <a:r>
              <a:rPr lang="en-US" sz="3074" b="1" dirty="0">
                <a:solidFill>
                  <a:srgbClr val="4BD1FB"/>
                </a:solidFill>
                <a:latin typeface="DM Sans Bold"/>
                <a:ea typeface="DM Sans Bold"/>
                <a:cs typeface="DM Sans Bold"/>
                <a:sym typeface="DM Sans Bold"/>
              </a:rPr>
              <a:t>Usage Metrics:</a:t>
            </a:r>
          </a:p>
          <a:p>
            <a:pPr marL="1327769" lvl="2" indent="-442590" algn="l">
              <a:lnSpc>
                <a:spcPts val="5534"/>
              </a:lnSpc>
              <a:buFont typeface="Arial"/>
              <a:buChar char="⚬"/>
            </a:pPr>
            <a:r>
              <a:rPr lang="en-US" sz="3074" b="1" dirty="0">
                <a:solidFill>
                  <a:srgbClr val="FFFFFF"/>
                </a:solidFill>
                <a:latin typeface="DM Sans Bold"/>
                <a:ea typeface="DM Sans Bold"/>
                <a:cs typeface="DM Sans Bold"/>
                <a:sym typeface="DM Sans Bold"/>
              </a:rPr>
              <a:t>Percentage of Users Utilizing Premium Features</a:t>
            </a:r>
            <a:endParaRPr lang="ar-EG" sz="3074" b="1" dirty="0">
              <a:solidFill>
                <a:srgbClr val="FFFFFF"/>
              </a:solidFill>
              <a:latin typeface="DM Sans Bold"/>
              <a:ea typeface="DM Sans Bold"/>
              <a:cs typeface="DM Sans Bold"/>
              <a:sym typeface="DM Sans Bold"/>
            </a:endParaRPr>
          </a:p>
          <a:p>
            <a:pPr marL="1327769" lvl="2" indent="-442590">
              <a:lnSpc>
                <a:spcPts val="5534"/>
              </a:lnSpc>
              <a:buFont typeface="Arial"/>
              <a:buChar char="⚬"/>
            </a:pPr>
            <a:r>
              <a:rPr lang="en-US" sz="3200" b="1" dirty="0">
                <a:solidFill>
                  <a:srgbClr val="FFFFFF"/>
                </a:solidFill>
                <a:latin typeface="DM Sans Bold"/>
                <a:sym typeface="DM Sans Bold"/>
              </a:rPr>
              <a:t>Percentage of </a:t>
            </a:r>
            <a:r>
              <a:rPr lang="en-US" sz="3200" b="1" dirty="0">
                <a:solidFill>
                  <a:srgbClr val="FFFFFF"/>
                </a:solidFill>
                <a:latin typeface="DM Sans Bold"/>
                <a:ea typeface="DM Sans Bold"/>
                <a:cs typeface="DM Sans Bold"/>
                <a:sym typeface="DM Sans Bold"/>
              </a:rPr>
              <a:t>Enrolled </a:t>
            </a:r>
            <a:r>
              <a:rPr lang="en-US" sz="3200" b="1" dirty="0">
                <a:solidFill>
                  <a:srgbClr val="FFFFFF"/>
                </a:solidFill>
                <a:latin typeface="DM Sans Bold"/>
                <a:sym typeface="DM Sans Bold"/>
              </a:rPr>
              <a:t>Users</a:t>
            </a:r>
            <a:endParaRPr lang="en-US" sz="3200" b="1" dirty="0">
              <a:solidFill>
                <a:srgbClr val="FFFFFF"/>
              </a:solidFill>
              <a:latin typeface="DM Sans Bold"/>
              <a:ea typeface="DM Sans Bold"/>
              <a:cs typeface="DM Sans Bold"/>
              <a:sym typeface="DM Sans Bold"/>
            </a:endParaRPr>
          </a:p>
          <a:p>
            <a:pPr marL="1327769" lvl="2" indent="-442590">
              <a:lnSpc>
                <a:spcPts val="5534"/>
              </a:lnSpc>
              <a:buFont typeface="Arial"/>
              <a:buChar char="⚬"/>
            </a:pPr>
            <a:r>
              <a:rPr lang="en-US" sz="3074" b="1" dirty="0">
                <a:solidFill>
                  <a:srgbClr val="FFFFFF"/>
                </a:solidFill>
                <a:latin typeface="DM Sans Bold"/>
                <a:ea typeface="DM Sans Bold"/>
                <a:cs typeface="DM Sans Bold"/>
                <a:sym typeface="DM Sans Bold"/>
              </a:rPr>
              <a:t>Percentage of Users Utilizing Mini_Game</a:t>
            </a:r>
            <a:endParaRPr lang="ar-EG" sz="3074" b="1" dirty="0">
              <a:solidFill>
                <a:srgbClr val="FFFFFF"/>
              </a:solidFill>
              <a:latin typeface="DM Sans Bold"/>
              <a:ea typeface="DM Sans Bold"/>
              <a:cs typeface="DM Sans Bold"/>
              <a:sym typeface="DM Sans Bold"/>
            </a:endParaRPr>
          </a:p>
          <a:p>
            <a:pPr marL="1327769" lvl="2" indent="-442590" algn="l">
              <a:lnSpc>
                <a:spcPts val="5534"/>
              </a:lnSpc>
              <a:buFont typeface="Arial"/>
              <a:buChar char="⚬"/>
            </a:pPr>
            <a:r>
              <a:rPr lang="en-US" sz="3074" b="1" dirty="0">
                <a:solidFill>
                  <a:srgbClr val="FFFFFF"/>
                </a:solidFill>
                <a:latin typeface="DM Sans Bold"/>
                <a:ea typeface="DM Sans Bold"/>
                <a:cs typeface="DM Sans Bold"/>
                <a:sym typeface="DM Sans Bold"/>
              </a:rPr>
              <a:t>Users Satisfaction Rate</a:t>
            </a:r>
          </a:p>
          <a:p>
            <a:pPr algn="l">
              <a:lnSpc>
                <a:spcPts val="5534"/>
              </a:lnSpc>
            </a:pPr>
            <a:endParaRPr lang="en-US" sz="3074" b="1" dirty="0">
              <a:solidFill>
                <a:srgbClr val="FFFFFF"/>
              </a:solidFill>
              <a:latin typeface="DM Sans Bold"/>
              <a:ea typeface="DM Sans Bold"/>
              <a:cs typeface="DM Sans Bold"/>
              <a:sym typeface="DM Sans Bold"/>
            </a:endParaRPr>
          </a:p>
        </p:txBody>
      </p:sp>
      <p:sp>
        <p:nvSpPr>
          <p:cNvPr id="9" name="TextBox 5">
            <a:extLst>
              <a:ext uri="{FF2B5EF4-FFF2-40B4-BE49-F238E27FC236}">
                <a16:creationId xmlns:a16="http://schemas.microsoft.com/office/drawing/2014/main" id="{5010DD0B-EA05-C2FA-BBA8-A0136421EBA2}"/>
              </a:ext>
            </a:extLst>
          </p:cNvPr>
          <p:cNvSpPr txBox="1"/>
          <p:nvPr/>
        </p:nvSpPr>
        <p:spPr>
          <a:xfrm>
            <a:off x="6636172" y="4738424"/>
            <a:ext cx="10087188" cy="3462936"/>
          </a:xfrm>
          <a:prstGeom prst="rect">
            <a:avLst/>
          </a:prstGeom>
        </p:spPr>
        <p:txBody>
          <a:bodyPr lIns="0" tIns="0" rIns="0" bIns="0" rtlCol="0" anchor="t">
            <a:spAutoFit/>
          </a:bodyPr>
          <a:lstStyle/>
          <a:p>
            <a:pPr algn="l">
              <a:lnSpc>
                <a:spcPts val="5534"/>
              </a:lnSpc>
            </a:pPr>
            <a:endParaRPr dirty="0"/>
          </a:p>
          <a:p>
            <a:pPr marL="663884" lvl="1" indent="-331942" algn="l">
              <a:lnSpc>
                <a:spcPts val="5534"/>
              </a:lnSpc>
              <a:buFont typeface="Arial"/>
              <a:buChar char="•"/>
            </a:pPr>
            <a:r>
              <a:rPr lang="en-US" sz="3074" b="1" dirty="0">
                <a:solidFill>
                  <a:srgbClr val="4BD1FB"/>
                </a:solidFill>
                <a:latin typeface="DM Sans Bold"/>
                <a:ea typeface="DM Sans Bold"/>
                <a:cs typeface="DM Sans Bold"/>
                <a:sym typeface="DM Sans Bold"/>
              </a:rPr>
              <a:t>Premium Features Impact:</a:t>
            </a:r>
          </a:p>
          <a:p>
            <a:pPr marL="1327769" lvl="2" indent="-442590" algn="l">
              <a:lnSpc>
                <a:spcPts val="5534"/>
              </a:lnSpc>
              <a:buFont typeface="Arial"/>
              <a:buChar char="⚬"/>
            </a:pPr>
            <a:r>
              <a:rPr lang="en-US" sz="3074" b="1" dirty="0">
                <a:solidFill>
                  <a:srgbClr val="FFFFFF"/>
                </a:solidFill>
                <a:latin typeface="DM Sans Bold"/>
                <a:ea typeface="DM Sans Bold"/>
                <a:cs typeface="DM Sans Bold"/>
                <a:sym typeface="DM Sans Bold"/>
              </a:rPr>
              <a:t>Impact of Premium Features on Satisfaction</a:t>
            </a:r>
          </a:p>
          <a:p>
            <a:pPr marL="1327769" lvl="2" indent="-442590">
              <a:lnSpc>
                <a:spcPts val="5534"/>
              </a:lnSpc>
              <a:buFont typeface="Arial"/>
              <a:buChar char="⚬"/>
            </a:pPr>
            <a:r>
              <a:rPr lang="en-US" sz="3074" b="1" dirty="0">
                <a:solidFill>
                  <a:srgbClr val="FFFFFF"/>
                </a:solidFill>
                <a:latin typeface="DM Sans Bold"/>
                <a:ea typeface="DM Sans Bold"/>
                <a:cs typeface="DM Sans Bold"/>
                <a:sym typeface="DM Sans Bold"/>
              </a:rPr>
              <a:t>Impact of Premium Features on Enrollment</a:t>
            </a:r>
          </a:p>
          <a:p>
            <a:pPr algn="l">
              <a:lnSpc>
                <a:spcPts val="5534"/>
              </a:lnSpc>
            </a:pPr>
            <a:endParaRPr lang="en-US" sz="3074" b="1" dirty="0">
              <a:solidFill>
                <a:srgbClr val="FFFFFF"/>
              </a:solidFill>
              <a:latin typeface="DM Sans Bold"/>
              <a:ea typeface="DM Sans Bold"/>
              <a:cs typeface="DM Sans Bold"/>
              <a:sym typeface="DM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357627" y="491490"/>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52586" y="1416237"/>
            <a:ext cx="10087188" cy="7496989"/>
          </a:xfrm>
          <a:prstGeom prst="rect">
            <a:avLst/>
          </a:prstGeom>
        </p:spPr>
        <p:txBody>
          <a:bodyPr lIns="0" tIns="0" rIns="0" bIns="0" rtlCol="0" anchor="t">
            <a:spAutoFit/>
          </a:bodyPr>
          <a:lstStyle/>
          <a:p>
            <a:pPr algn="l">
              <a:lnSpc>
                <a:spcPts val="5894"/>
              </a:lnSpc>
            </a:pPr>
            <a:r>
              <a:rPr lang="en-US" sz="3274" b="1" dirty="0">
                <a:solidFill>
                  <a:srgbClr val="4BD1FB"/>
                </a:solidFill>
                <a:latin typeface="DM Sans Bold"/>
                <a:ea typeface="DM Sans Bold"/>
                <a:cs typeface="DM Sans Bold"/>
                <a:sym typeface="DM Sans Bold"/>
              </a:rPr>
              <a:t>4. User Onboarding</a:t>
            </a:r>
          </a:p>
          <a:p>
            <a:pPr marL="707065" lvl="1" indent="-353532" algn="l">
              <a:lnSpc>
                <a:spcPts val="5894"/>
              </a:lnSpc>
              <a:buFont typeface="Arial"/>
              <a:buChar char="•"/>
            </a:pPr>
            <a:r>
              <a:rPr lang="en-US" sz="3274" b="1" dirty="0">
                <a:solidFill>
                  <a:srgbClr val="4BD1FB"/>
                </a:solidFill>
                <a:latin typeface="DM Sans Bold"/>
                <a:sym typeface="DM Sans Bold"/>
              </a:rPr>
              <a:t>Enrollment Conversion Funnel:</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Enrolled to Subscription Percentage</a:t>
            </a:r>
            <a:endParaRPr lang="en-US" sz="3274" b="1" dirty="0">
              <a:solidFill>
                <a:srgbClr val="4BD1FB"/>
              </a:solidFill>
              <a:latin typeface="DM Sans Bold"/>
              <a:ea typeface="DM Sans Bold"/>
              <a:cs typeface="DM Sans Bold"/>
              <a:sym typeface="DM Sans Bold"/>
            </a:endParaRP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Timing difference:</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First Open to Enrollment date diff.</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Users Subscription Timing:</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Distribution of </a:t>
            </a:r>
            <a:r>
              <a:rPr lang="en-US" sz="3274" b="1" dirty="0">
                <a:solidFill>
                  <a:srgbClr val="FFFFFF"/>
                </a:solidFill>
                <a:latin typeface="DM Sans Bold"/>
                <a:sym typeface="DM Sans Bold"/>
              </a:rPr>
              <a:t>Users Subscription </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Enrollment Timing:</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Distribution of Enrollment Dates</a:t>
            </a:r>
          </a:p>
          <a:p>
            <a:pPr algn="l">
              <a:lnSpc>
                <a:spcPts val="5894"/>
              </a:lnSpc>
            </a:pPr>
            <a:endParaRPr lang="en-US" sz="3274" b="1" dirty="0">
              <a:solidFill>
                <a:srgbClr val="FFFFFF"/>
              </a:solidFill>
              <a:latin typeface="DM Sans Bold"/>
              <a:ea typeface="DM Sans Bold"/>
              <a:cs typeface="DM Sans Bold"/>
              <a:sym typeface="DM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713375"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descr="s"/>
          <p:cNvSpPr txBox="1"/>
          <p:nvPr/>
        </p:nvSpPr>
        <p:spPr>
          <a:xfrm>
            <a:off x="6434431" y="421378"/>
            <a:ext cx="9879016" cy="73152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PROJECT KPIS</a:t>
            </a:r>
          </a:p>
        </p:txBody>
      </p:sp>
      <p:sp>
        <p:nvSpPr>
          <p:cNvPr id="5" name="TextBox 5"/>
          <p:cNvSpPr txBox="1"/>
          <p:nvPr/>
        </p:nvSpPr>
        <p:spPr>
          <a:xfrm>
            <a:off x="6668122" y="1315427"/>
            <a:ext cx="10087188" cy="9459064"/>
          </a:xfrm>
          <a:prstGeom prst="rect">
            <a:avLst/>
          </a:prstGeom>
        </p:spPr>
        <p:txBody>
          <a:bodyPr lIns="0" tIns="0" rIns="0" bIns="0" rtlCol="0" anchor="t">
            <a:spAutoFit/>
          </a:bodyPr>
          <a:lstStyle/>
          <a:p>
            <a:pPr algn="l">
              <a:lnSpc>
                <a:spcPts val="5894"/>
              </a:lnSpc>
            </a:pPr>
            <a:r>
              <a:rPr lang="en-US" sz="3274" b="1" dirty="0">
                <a:solidFill>
                  <a:srgbClr val="4BD1FB"/>
                </a:solidFill>
                <a:latin typeface="DM Sans Bold"/>
                <a:ea typeface="DM Sans Bold"/>
                <a:cs typeface="DM Sans Bold"/>
                <a:sym typeface="DM Sans Bold"/>
              </a:rPr>
              <a:t>5. User Feedback and Satisfaction</a:t>
            </a:r>
          </a:p>
          <a:p>
            <a:pPr marL="663884" lvl="1" indent="-331942" algn="l">
              <a:lnSpc>
                <a:spcPts val="5534"/>
              </a:lnSpc>
              <a:buFont typeface="Arial"/>
              <a:buChar char="•"/>
            </a:pPr>
            <a:r>
              <a:rPr lang="en-US" sz="3074" b="1" dirty="0">
                <a:solidFill>
                  <a:srgbClr val="4BD1FB"/>
                </a:solidFill>
                <a:latin typeface="DM Sans Bold"/>
                <a:ea typeface="DM Sans Bold"/>
                <a:cs typeface="DM Sans Bold"/>
                <a:sym typeface="DM Sans Bold"/>
              </a:rPr>
              <a:t>Usage Metrics:</a:t>
            </a:r>
          </a:p>
          <a:p>
            <a:pPr marL="1327769" lvl="2" indent="-442590" algn="l">
              <a:lnSpc>
                <a:spcPts val="5534"/>
              </a:lnSpc>
              <a:buFont typeface="Arial"/>
              <a:buChar char="⚬"/>
            </a:pPr>
            <a:r>
              <a:rPr lang="en-US" sz="3074" b="1" dirty="0">
                <a:solidFill>
                  <a:srgbClr val="FFFFFF"/>
                </a:solidFill>
                <a:latin typeface="DM Sans Bold"/>
                <a:ea typeface="DM Sans Bold"/>
                <a:cs typeface="DM Sans Bold"/>
                <a:sym typeface="DM Sans Bold"/>
              </a:rPr>
              <a:t>Percentage of Users Utilizing Premium Features</a:t>
            </a:r>
            <a:endParaRPr lang="ar-EG" sz="3074" b="1" dirty="0">
              <a:solidFill>
                <a:srgbClr val="FFFFFF"/>
              </a:solidFill>
              <a:latin typeface="DM Sans Bold"/>
              <a:ea typeface="DM Sans Bold"/>
              <a:cs typeface="DM Sans Bold"/>
              <a:sym typeface="DM Sans Bold"/>
            </a:endParaRPr>
          </a:p>
          <a:p>
            <a:pPr marL="1327769" lvl="2" indent="-442590">
              <a:lnSpc>
                <a:spcPts val="5534"/>
              </a:lnSpc>
              <a:buFont typeface="Arial"/>
              <a:buChar char="⚬"/>
            </a:pPr>
            <a:r>
              <a:rPr lang="en-US" sz="3200" b="1" dirty="0">
                <a:solidFill>
                  <a:srgbClr val="FFFFFF"/>
                </a:solidFill>
                <a:latin typeface="DM Sans Bold"/>
                <a:sym typeface="DM Sans Bold"/>
              </a:rPr>
              <a:t>Percentage of </a:t>
            </a:r>
            <a:r>
              <a:rPr lang="en-US" sz="3200" b="1" dirty="0">
                <a:solidFill>
                  <a:srgbClr val="FFFFFF"/>
                </a:solidFill>
                <a:latin typeface="DM Sans Bold"/>
                <a:ea typeface="DM Sans Bold"/>
                <a:cs typeface="DM Sans Bold"/>
                <a:sym typeface="DM Sans Bold"/>
              </a:rPr>
              <a:t>Enrolled </a:t>
            </a:r>
            <a:r>
              <a:rPr lang="en-US" sz="3200" b="1" dirty="0">
                <a:solidFill>
                  <a:srgbClr val="FFFFFF"/>
                </a:solidFill>
                <a:latin typeface="DM Sans Bold"/>
                <a:sym typeface="DM Sans Bold"/>
              </a:rPr>
              <a:t>Users</a:t>
            </a:r>
            <a:endParaRPr lang="en-US" sz="3200" b="1" dirty="0">
              <a:solidFill>
                <a:srgbClr val="FFFFFF"/>
              </a:solidFill>
              <a:latin typeface="DM Sans Bold"/>
              <a:ea typeface="DM Sans Bold"/>
              <a:cs typeface="DM Sans Bold"/>
              <a:sym typeface="DM Sans Bold"/>
            </a:endParaRPr>
          </a:p>
          <a:p>
            <a:pPr marL="1327769" lvl="2" indent="-442590">
              <a:lnSpc>
                <a:spcPts val="5534"/>
              </a:lnSpc>
              <a:buFont typeface="Arial"/>
              <a:buChar char="⚬"/>
            </a:pPr>
            <a:r>
              <a:rPr lang="en-US" sz="3074" b="1" dirty="0">
                <a:solidFill>
                  <a:srgbClr val="FFFFFF"/>
                </a:solidFill>
                <a:latin typeface="DM Sans Bold"/>
                <a:ea typeface="DM Sans Bold"/>
                <a:cs typeface="DM Sans Bold"/>
                <a:sym typeface="DM Sans Bold"/>
              </a:rPr>
              <a:t>Percentage of Users Utilizing Mini_Game</a:t>
            </a:r>
            <a:endParaRPr lang="ar-EG" sz="3074" b="1" dirty="0">
              <a:solidFill>
                <a:srgbClr val="FFFFFF"/>
              </a:solidFill>
              <a:latin typeface="DM Sans Bold"/>
              <a:ea typeface="DM Sans Bold"/>
              <a:cs typeface="DM Sans Bold"/>
              <a:sym typeface="DM Sans Bold"/>
            </a:endParaRPr>
          </a:p>
          <a:p>
            <a:pPr marL="1327769" lvl="2" indent="-442590" algn="l">
              <a:lnSpc>
                <a:spcPts val="5534"/>
              </a:lnSpc>
              <a:buFont typeface="Arial"/>
              <a:buChar char="⚬"/>
            </a:pPr>
            <a:r>
              <a:rPr lang="en-US" sz="3074" b="1" dirty="0">
                <a:solidFill>
                  <a:srgbClr val="FFFFFF"/>
                </a:solidFill>
                <a:latin typeface="DM Sans Bold"/>
                <a:ea typeface="DM Sans Bold"/>
                <a:cs typeface="DM Sans Bold"/>
                <a:sym typeface="DM Sans Bold"/>
              </a:rPr>
              <a:t>Users Satisfaction Rate</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Behavioral Insights:</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Screens Viewed by Age</a:t>
            </a:r>
          </a:p>
          <a:p>
            <a:pPr marL="707065" lvl="1" indent="-353532" algn="l">
              <a:lnSpc>
                <a:spcPts val="5894"/>
              </a:lnSpc>
              <a:buFont typeface="Arial"/>
              <a:buChar char="•"/>
            </a:pPr>
            <a:r>
              <a:rPr lang="en-US" sz="3274" b="1" dirty="0">
                <a:solidFill>
                  <a:srgbClr val="4BD1FB"/>
                </a:solidFill>
                <a:latin typeface="DM Sans Bold"/>
                <a:ea typeface="DM Sans Bold"/>
                <a:cs typeface="DM Sans Bold"/>
                <a:sym typeface="DM Sans Bold"/>
              </a:rPr>
              <a:t>Timing difference:</a:t>
            </a:r>
          </a:p>
          <a:p>
            <a:pPr marL="1414130" lvl="2" indent="-471377" algn="l">
              <a:lnSpc>
                <a:spcPts val="5894"/>
              </a:lnSpc>
              <a:buFont typeface="Arial"/>
              <a:buChar char="⚬"/>
            </a:pPr>
            <a:r>
              <a:rPr lang="en-US" sz="3274" b="1" dirty="0">
                <a:solidFill>
                  <a:srgbClr val="FFFFFF"/>
                </a:solidFill>
                <a:latin typeface="DM Sans Bold"/>
                <a:ea typeface="DM Sans Bold"/>
                <a:cs typeface="DM Sans Bold"/>
                <a:sym typeface="DM Sans Bold"/>
              </a:rPr>
              <a:t>First Open to Enrollment date diff.</a:t>
            </a:r>
          </a:p>
          <a:p>
            <a:pPr algn="l">
              <a:lnSpc>
                <a:spcPts val="5894"/>
              </a:lnSpc>
            </a:pPr>
            <a:endParaRPr lang="en-US" sz="3274" b="1" dirty="0">
              <a:solidFill>
                <a:srgbClr val="FFFFFF"/>
              </a:solidFill>
              <a:latin typeface="DM Sans Bold"/>
              <a:ea typeface="DM Sans Bold"/>
              <a:cs typeface="DM Sans Bold"/>
              <a:sym typeface="DM Sans Bold"/>
            </a:endParaRPr>
          </a:p>
          <a:p>
            <a:pPr algn="l">
              <a:lnSpc>
                <a:spcPts val="5894"/>
              </a:lnSpc>
            </a:pPr>
            <a:endParaRPr lang="en-US" sz="3274" b="1" dirty="0">
              <a:solidFill>
                <a:srgbClr val="FFFFFF"/>
              </a:solidFill>
              <a:latin typeface="DM Sans Bold"/>
              <a:ea typeface="DM Sans Bold"/>
              <a:cs typeface="DM Sans Bold"/>
              <a:sym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663959" y="4384405"/>
            <a:ext cx="8457192" cy="2007132"/>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UNAVAILBALE BUSINESS KPIS</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286618" y="5328628"/>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272887"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730504" y="1549314"/>
            <a:ext cx="3632696" cy="548132"/>
          </a:xfrm>
          <a:prstGeom prst="rect">
            <a:avLst/>
          </a:prstGeom>
        </p:spPr>
        <p:txBody>
          <a:bodyPr wrap="square" lIns="0" tIns="0" rIns="0" bIns="0" rtlCol="0" anchor="t">
            <a:spAutoFit/>
          </a:bodyPr>
          <a:lstStyle/>
          <a:p>
            <a:pPr algn="ctr">
              <a:lnSpc>
                <a:spcPts val="4438"/>
              </a:lnSpc>
            </a:pPr>
            <a:r>
              <a:rPr lang="en-US" sz="3170" b="1" dirty="0">
                <a:solidFill>
                  <a:srgbClr val="4BD1FB"/>
                </a:solidFill>
                <a:latin typeface="Canva Sans Bold"/>
                <a:ea typeface="Canva Sans Bold"/>
                <a:cs typeface="Canva Sans Bold"/>
                <a:sym typeface="Canva Sans Bold"/>
              </a:rPr>
              <a:t>Acquisition KPIs</a:t>
            </a:r>
          </a:p>
        </p:txBody>
      </p:sp>
      <p:sp>
        <p:nvSpPr>
          <p:cNvPr id="7" name="TextBox 7"/>
          <p:cNvSpPr txBox="1"/>
          <p:nvPr/>
        </p:nvSpPr>
        <p:spPr>
          <a:xfrm>
            <a:off x="6701929" y="2440346"/>
            <a:ext cx="10378016" cy="5739007"/>
          </a:xfrm>
          <a:prstGeom prst="rect">
            <a:avLst/>
          </a:prstGeom>
        </p:spPr>
        <p:txBody>
          <a:bodyPr lIns="0" tIns="0" rIns="0" bIns="0" rtlCol="0" anchor="t">
            <a:spAutoFit/>
          </a:bodyPr>
          <a:lstStyle/>
          <a:p>
            <a:pPr marL="697200" lvl="1" indent="-348600" algn="just">
              <a:lnSpc>
                <a:spcPts val="4520"/>
              </a:lnSpc>
              <a:buFont typeface="Arial"/>
              <a:buChar char="•"/>
            </a:pPr>
            <a:r>
              <a:rPr lang="en-US" sz="3070" dirty="0">
                <a:solidFill>
                  <a:srgbClr val="FFFFFF"/>
                </a:solidFill>
                <a:latin typeface="DM Sans Bold" charset="0"/>
                <a:ea typeface="Canva Sans"/>
                <a:cs typeface="Canva Sans"/>
                <a:sym typeface="Canva Sans"/>
              </a:rPr>
              <a:t>Cost Per Install (CPI): </a:t>
            </a:r>
          </a:p>
          <a:p>
            <a:pPr marL="348600" lvl="1" algn="just">
              <a:lnSpc>
                <a:spcPts val="4520"/>
              </a:lnSpc>
            </a:pPr>
            <a:r>
              <a:rPr lang="en-US" sz="3070" dirty="0">
                <a:solidFill>
                  <a:srgbClr val="FFFFFF"/>
                </a:solidFill>
                <a:latin typeface="DM Sans Bold" charset="0"/>
                <a:ea typeface="Canva Sans"/>
                <a:cs typeface="Canva Sans"/>
                <a:sym typeface="Canva Sans"/>
              </a:rPr>
              <a:t>How much it costs to acquire each new user through advertising.</a:t>
            </a:r>
            <a:endParaRPr lang="en-US" sz="2000" dirty="0">
              <a:solidFill>
                <a:srgbClr val="FFFFFF"/>
              </a:solidFill>
              <a:latin typeface="DM Sans Bold" charset="0"/>
              <a:ea typeface="Canva Sans"/>
              <a:cs typeface="Canva Sans"/>
              <a:sym typeface="Canva Sans"/>
            </a:endParaRPr>
          </a:p>
          <a:p>
            <a:pPr marL="697200" lvl="1" indent="-348600" algn="just">
              <a:lnSpc>
                <a:spcPts val="4520"/>
              </a:lnSpc>
              <a:buFont typeface="Arial"/>
              <a:buChar char="•"/>
            </a:pPr>
            <a:r>
              <a:rPr lang="en-US" sz="3070" dirty="0">
                <a:solidFill>
                  <a:srgbClr val="FFFFFF"/>
                </a:solidFill>
                <a:latin typeface="DM Sans Bold" charset="0"/>
                <a:ea typeface="Canva Sans"/>
                <a:cs typeface="Canva Sans"/>
                <a:sym typeface="Canva Sans"/>
              </a:rPr>
              <a:t>Organic vs. Paid Acquisition: </a:t>
            </a:r>
          </a:p>
          <a:p>
            <a:pPr marL="348600" lvl="1" algn="just">
              <a:lnSpc>
                <a:spcPts val="4520"/>
              </a:lnSpc>
            </a:pPr>
            <a:r>
              <a:rPr lang="en-US" sz="3070" dirty="0">
                <a:solidFill>
                  <a:srgbClr val="FFFFFF"/>
                </a:solidFill>
                <a:latin typeface="DM Sans Bold" charset="0"/>
                <a:ea typeface="Canva Sans"/>
                <a:cs typeface="Canva Sans"/>
                <a:sym typeface="Canva Sans"/>
              </a:rPr>
              <a:t>The percentage of users coming from organic search versus paid campaigns.</a:t>
            </a:r>
            <a:endParaRPr lang="en-US" sz="1200" dirty="0">
              <a:solidFill>
                <a:srgbClr val="FFFFFF"/>
              </a:solidFill>
              <a:latin typeface="DM Sans Bold" charset="0"/>
              <a:ea typeface="Canva Sans"/>
              <a:cs typeface="Canva Sans"/>
              <a:sym typeface="Canva Sans"/>
            </a:endParaRPr>
          </a:p>
          <a:p>
            <a:pPr marL="697200" lvl="1" indent="-348600" algn="just">
              <a:lnSpc>
                <a:spcPts val="4520"/>
              </a:lnSpc>
              <a:buFont typeface="Arial"/>
              <a:buChar char="•"/>
            </a:pPr>
            <a:r>
              <a:rPr lang="en-US" sz="3070" dirty="0">
                <a:solidFill>
                  <a:srgbClr val="FFFFFF"/>
                </a:solidFill>
                <a:latin typeface="DM Sans Bold" charset="0"/>
                <a:ea typeface="Canva Sans"/>
                <a:cs typeface="Canva Sans"/>
                <a:sym typeface="Canva Sans"/>
              </a:rPr>
              <a:t>User Referral Rate: </a:t>
            </a:r>
          </a:p>
          <a:p>
            <a:pPr marL="348600" lvl="1" algn="just">
              <a:lnSpc>
                <a:spcPts val="4520"/>
              </a:lnSpc>
            </a:pPr>
            <a:r>
              <a:rPr lang="en-US" sz="3070" dirty="0">
                <a:solidFill>
                  <a:srgbClr val="FFFFFF"/>
                </a:solidFill>
                <a:latin typeface="DM Sans Bold" charset="0"/>
                <a:ea typeface="Canva Sans"/>
                <a:cs typeface="Canva Sans"/>
                <a:sym typeface="Canva Sans"/>
              </a:rPr>
              <a:t>The rate at which existing users invite new users to the app.</a:t>
            </a:r>
          </a:p>
          <a:p>
            <a:pPr algn="just">
              <a:lnSpc>
                <a:spcPts val="4520"/>
              </a:lnSpc>
            </a:pPr>
            <a:endParaRPr lang="en-US" sz="3070" dirty="0">
              <a:solidFill>
                <a:srgbClr val="FFFFFF"/>
              </a:solidFill>
              <a:latin typeface="DM Sans Bold" charset="0"/>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039596"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2186893" y="451386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897493"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044790" y="449481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039596"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2186893" y="730061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4897493"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044790" y="731966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791250"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p:nvPr/>
        </p:nvGrpSpPr>
        <p:grpSpPr>
          <a:xfrm>
            <a:off x="10938888"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22" name="Group 22"/>
          <p:cNvGrpSpPr/>
          <p:nvPr/>
        </p:nvGrpSpPr>
        <p:grpSpPr>
          <a:xfrm>
            <a:off x="7758204"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7905501" y="447576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7758204"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7905501" y="733871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039596" y="1688668"/>
            <a:ext cx="8437330" cy="1236345"/>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56AEFF"/>
                </a:solidFill>
                <a:latin typeface="Now Bold"/>
                <a:ea typeface="Now Bold"/>
                <a:cs typeface="Now Bold"/>
                <a:sym typeface="Now Bold"/>
              </a:rPr>
              <a:t>OVERVIEW</a:t>
            </a:r>
          </a:p>
        </p:txBody>
      </p:sp>
      <p:sp>
        <p:nvSpPr>
          <p:cNvPr id="32" name="TextBox 32"/>
          <p:cNvSpPr txBox="1"/>
          <p:nvPr/>
        </p:nvSpPr>
        <p:spPr>
          <a:xfrm>
            <a:off x="2186893"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About Dataset</a:t>
            </a:r>
          </a:p>
        </p:txBody>
      </p:sp>
      <p:sp>
        <p:nvSpPr>
          <p:cNvPr id="33" name="TextBox 33"/>
          <p:cNvSpPr txBox="1"/>
          <p:nvPr/>
        </p:nvSpPr>
        <p:spPr>
          <a:xfrm>
            <a:off x="2500899"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044790"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Content</a:t>
            </a:r>
          </a:p>
        </p:txBody>
      </p:sp>
      <p:sp>
        <p:nvSpPr>
          <p:cNvPr id="35" name="TextBox 35"/>
          <p:cNvSpPr txBox="1"/>
          <p:nvPr/>
        </p:nvSpPr>
        <p:spPr>
          <a:xfrm>
            <a:off x="5358796"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2186893" y="7534821"/>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Problem of Data</a:t>
            </a:r>
          </a:p>
        </p:txBody>
      </p:sp>
      <p:sp>
        <p:nvSpPr>
          <p:cNvPr id="37" name="TextBox 37"/>
          <p:cNvSpPr txBox="1"/>
          <p:nvPr/>
        </p:nvSpPr>
        <p:spPr>
          <a:xfrm>
            <a:off x="2500899"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025740" y="75443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Our Project KPIs</a:t>
            </a:r>
          </a:p>
        </p:txBody>
      </p:sp>
      <p:sp>
        <p:nvSpPr>
          <p:cNvPr id="39" name="TextBox 39"/>
          <p:cNvSpPr txBox="1"/>
          <p:nvPr/>
        </p:nvSpPr>
        <p:spPr>
          <a:xfrm>
            <a:off x="5358796"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7905501" y="4795854"/>
            <a:ext cx="2203125"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 Data Description</a:t>
            </a:r>
          </a:p>
        </p:txBody>
      </p:sp>
      <p:sp>
        <p:nvSpPr>
          <p:cNvPr id="41" name="TextBox 41"/>
          <p:cNvSpPr txBox="1"/>
          <p:nvPr/>
        </p:nvSpPr>
        <p:spPr>
          <a:xfrm>
            <a:off x="821950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7905501" y="7410996"/>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Unavailbale Business KPIS</a:t>
            </a:r>
          </a:p>
        </p:txBody>
      </p:sp>
      <p:sp>
        <p:nvSpPr>
          <p:cNvPr id="43" name="TextBox 43"/>
          <p:cNvSpPr txBox="1"/>
          <p:nvPr/>
        </p:nvSpPr>
        <p:spPr>
          <a:xfrm>
            <a:off x="821950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19191" y="510628"/>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10043263" y="1501228"/>
            <a:ext cx="9525" cy="548132"/>
          </a:xfrm>
          <a:prstGeom prst="rect">
            <a:avLst/>
          </a:prstGeom>
        </p:spPr>
        <p:txBody>
          <a:bodyPr lIns="0" tIns="0" rIns="0" bIns="0" rtlCol="0" anchor="t">
            <a:spAutoFit/>
          </a:bodyPr>
          <a:lstStyle/>
          <a:p>
            <a:pPr algn="ctr">
              <a:lnSpc>
                <a:spcPts val="4438"/>
              </a:lnSpc>
            </a:pPr>
            <a:endParaRPr/>
          </a:p>
        </p:txBody>
      </p:sp>
      <p:sp>
        <p:nvSpPr>
          <p:cNvPr id="7" name="TextBox 7"/>
          <p:cNvSpPr txBox="1"/>
          <p:nvPr/>
        </p:nvSpPr>
        <p:spPr>
          <a:xfrm>
            <a:off x="6156499" y="1633165"/>
            <a:ext cx="8057870" cy="537134"/>
          </a:xfrm>
          <a:prstGeom prst="rect">
            <a:avLst/>
          </a:prstGeom>
        </p:spPr>
        <p:txBody>
          <a:bodyPr lIns="0" tIns="0" rIns="0" bIns="0" rtlCol="0" anchor="t">
            <a:spAutoFit/>
          </a:bodyPr>
          <a:lstStyle/>
          <a:p>
            <a:pPr algn="ctr">
              <a:lnSpc>
                <a:spcPts val="4374"/>
              </a:lnSpc>
              <a:spcBef>
                <a:spcPct val="0"/>
              </a:spcBef>
            </a:pPr>
            <a:r>
              <a:rPr lang="en-US" sz="3170" b="1" dirty="0">
                <a:solidFill>
                  <a:srgbClr val="4BD1FB"/>
                </a:solidFill>
                <a:latin typeface="DM Sans Bold"/>
                <a:ea typeface="DM Sans Bold"/>
                <a:cs typeface="DM Sans Bold"/>
                <a:sym typeface="DM Sans Bold"/>
              </a:rPr>
              <a:t>RETENTION AND ENGAGEMENT KPIS</a:t>
            </a:r>
          </a:p>
        </p:txBody>
      </p:sp>
      <p:sp>
        <p:nvSpPr>
          <p:cNvPr id="8" name="TextBox 8"/>
          <p:cNvSpPr txBox="1"/>
          <p:nvPr/>
        </p:nvSpPr>
        <p:spPr>
          <a:xfrm>
            <a:off x="6687415" y="1741956"/>
            <a:ext cx="11088521" cy="6642844"/>
          </a:xfrm>
          <a:prstGeom prst="rect">
            <a:avLst/>
          </a:prstGeom>
        </p:spPr>
        <p:txBody>
          <a:bodyPr lIns="0" tIns="0" rIns="0" bIns="0" rtlCol="0" anchor="t">
            <a:spAutoFit/>
          </a:bodyPr>
          <a:lstStyle/>
          <a:p>
            <a:pPr algn="l">
              <a:lnSpc>
                <a:spcPts val="4438"/>
              </a:lnSpc>
            </a:pPr>
            <a:endParaRPr dirty="0"/>
          </a:p>
          <a:p>
            <a:pPr marL="684404" lvl="1" indent="-342202" algn="l">
              <a:lnSpc>
                <a:spcPts val="4438"/>
              </a:lnSpc>
              <a:buFont typeface="Arial"/>
              <a:buChar char="•"/>
            </a:pPr>
            <a:r>
              <a:rPr lang="en-US" sz="3070" dirty="0">
                <a:solidFill>
                  <a:srgbClr val="FFFFFF"/>
                </a:solidFill>
                <a:latin typeface="DM Sans Bold" charset="0"/>
                <a:sym typeface="Canva Sans"/>
              </a:rPr>
              <a:t>Churn Rate: </a:t>
            </a:r>
          </a:p>
          <a:p>
            <a:pPr marL="342202" lvl="1" algn="l">
              <a:lnSpc>
                <a:spcPts val="4438"/>
              </a:lnSpc>
            </a:pPr>
            <a:r>
              <a:rPr lang="en-US" sz="3070" dirty="0">
                <a:solidFill>
                  <a:srgbClr val="FFFFFF"/>
                </a:solidFill>
                <a:latin typeface="DM Sans Bold" charset="0"/>
                <a:sym typeface="Canva Sans"/>
              </a:rPr>
              <a:t>Percentage of users who stop using the app after a certain time frame.</a:t>
            </a:r>
          </a:p>
          <a:p>
            <a:pPr marL="684404" lvl="1" indent="-342202" algn="l">
              <a:lnSpc>
                <a:spcPts val="4438"/>
              </a:lnSpc>
              <a:buFont typeface="Arial"/>
              <a:buChar char="•"/>
            </a:pPr>
            <a:r>
              <a:rPr lang="en-US" sz="3070" dirty="0">
                <a:solidFill>
                  <a:srgbClr val="FFFFFF"/>
                </a:solidFill>
                <a:latin typeface="DM Sans Bold" charset="0"/>
                <a:sym typeface="Canva Sans"/>
              </a:rPr>
              <a:t>Stickiness Ratio: </a:t>
            </a:r>
          </a:p>
          <a:p>
            <a:pPr marL="342202" lvl="1" algn="l">
              <a:lnSpc>
                <a:spcPts val="4438"/>
              </a:lnSpc>
            </a:pPr>
            <a:r>
              <a:rPr lang="en-US" sz="3070" dirty="0">
                <a:solidFill>
                  <a:srgbClr val="FFFFFF"/>
                </a:solidFill>
                <a:latin typeface="DM Sans Bold" charset="0"/>
                <a:sym typeface="Canva Sans"/>
              </a:rPr>
              <a:t>Ratio of DAU to MAU, showing how often users return (DAU/MAU × 100).</a:t>
            </a:r>
          </a:p>
          <a:p>
            <a:pPr marL="684404" lvl="1" indent="-342202" algn="l">
              <a:lnSpc>
                <a:spcPts val="4438"/>
              </a:lnSpc>
              <a:buFont typeface="Arial"/>
              <a:buChar char="•"/>
            </a:pPr>
            <a:r>
              <a:rPr lang="en-US" sz="3070" dirty="0">
                <a:solidFill>
                  <a:srgbClr val="FFFFFF"/>
                </a:solidFill>
                <a:latin typeface="DM Sans Bold" charset="0"/>
                <a:sym typeface="Canva Sans"/>
              </a:rPr>
              <a:t>Average Session Length: </a:t>
            </a:r>
          </a:p>
          <a:p>
            <a:pPr marL="342202" lvl="1" algn="l">
              <a:lnSpc>
                <a:spcPts val="4438"/>
              </a:lnSpc>
            </a:pPr>
            <a:r>
              <a:rPr lang="en-US" sz="3070" dirty="0">
                <a:solidFill>
                  <a:srgbClr val="FFFFFF"/>
                </a:solidFill>
                <a:latin typeface="DM Sans Bold" charset="0"/>
                <a:sym typeface="Canva Sans"/>
              </a:rPr>
              <a:t>Average time users spend per session in the app.</a:t>
            </a:r>
          </a:p>
          <a:p>
            <a:pPr marL="684404" lvl="1" indent="-342202" algn="l">
              <a:lnSpc>
                <a:spcPts val="4438"/>
              </a:lnSpc>
              <a:buFont typeface="Arial"/>
              <a:buChar char="•"/>
            </a:pPr>
            <a:r>
              <a:rPr lang="en-US" sz="3070" dirty="0">
                <a:solidFill>
                  <a:srgbClr val="FFFFFF"/>
                </a:solidFill>
                <a:latin typeface="DM Sans Bold" charset="0"/>
                <a:sym typeface="Canva Sans"/>
              </a:rPr>
              <a:t>Session Frequency: </a:t>
            </a:r>
          </a:p>
          <a:p>
            <a:pPr marL="342202" lvl="1" algn="l">
              <a:lnSpc>
                <a:spcPts val="4438"/>
              </a:lnSpc>
            </a:pPr>
            <a:r>
              <a:rPr lang="en-US" sz="3070" dirty="0">
                <a:solidFill>
                  <a:srgbClr val="FFFFFF"/>
                </a:solidFill>
                <a:latin typeface="DM Sans Bold" charset="0"/>
                <a:sym typeface="Canva Sans"/>
              </a:rPr>
              <a:t>Average number of sessions per user per day.</a:t>
            </a:r>
          </a:p>
          <a:p>
            <a:pPr algn="ctr">
              <a:lnSpc>
                <a:spcPts val="3355"/>
              </a:lnSpc>
            </a:pPr>
            <a:endParaRPr lang="en-US" sz="3170" dirty="0">
              <a:solidFill>
                <a:srgbClr val="FFFFFF"/>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725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604536" y="1477125"/>
            <a:ext cx="6297811"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 Performance and Usability KPIs</a:t>
            </a:r>
          </a:p>
        </p:txBody>
      </p:sp>
      <p:sp>
        <p:nvSpPr>
          <p:cNvPr id="7" name="TextBox 7"/>
          <p:cNvSpPr txBox="1"/>
          <p:nvPr/>
        </p:nvSpPr>
        <p:spPr>
          <a:xfrm>
            <a:off x="6722158" y="2272907"/>
            <a:ext cx="10818701" cy="4481957"/>
          </a:xfrm>
          <a:prstGeom prst="rect">
            <a:avLst/>
          </a:prstGeom>
        </p:spPr>
        <p:txBody>
          <a:bodyPr lIns="0" tIns="0" rIns="0" bIns="0" rtlCol="0" anchor="t">
            <a:spAutoFit/>
          </a:bodyPr>
          <a:lstStyle/>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Crash Rate: Percentage of app sessions that end due to a crash.</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App Load Time: Average time the app takes to load and become usable.</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Error Rate: Percentage of interactions resulting in errors.</a:t>
            </a:r>
          </a:p>
          <a:p>
            <a:pPr marL="684404" lvl="1" indent="-342202" algn="l">
              <a:lnSpc>
                <a:spcPts val="4438"/>
              </a:lnSpc>
              <a:buFont typeface="Arial"/>
              <a:buChar char="•"/>
            </a:pPr>
            <a:r>
              <a:rPr lang="en-US" sz="3170">
                <a:solidFill>
                  <a:srgbClr val="FFFFFF"/>
                </a:solidFill>
                <a:latin typeface="Canva Sans"/>
                <a:ea typeface="Canva Sans"/>
                <a:cs typeface="Canva Sans"/>
                <a:sym typeface="Canva Sans"/>
              </a:rPr>
              <a:t>User Feedback Response Rate: How quickly the app support team responds to user queries or reviews.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463006"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619419" y="1477125"/>
            <a:ext cx="6715581" cy="548132"/>
          </a:xfrm>
          <a:prstGeom prst="rect">
            <a:avLst/>
          </a:prstGeom>
        </p:spPr>
        <p:txBody>
          <a:bodyPr wrap="square" lIns="0" tIns="0" rIns="0" bIns="0" rtlCol="0" anchor="t">
            <a:spAutoFit/>
          </a:bodyPr>
          <a:lstStyle/>
          <a:p>
            <a:pPr algn="ctr">
              <a:lnSpc>
                <a:spcPts val="4438"/>
              </a:lnSpc>
            </a:pPr>
            <a:r>
              <a:rPr lang="en-US" sz="3170" b="1" dirty="0">
                <a:solidFill>
                  <a:srgbClr val="4BD1FB"/>
                </a:solidFill>
                <a:latin typeface="Canva Sans Bold"/>
                <a:ea typeface="Canva Sans Bold"/>
                <a:cs typeface="Canva Sans Bold"/>
                <a:sym typeface="Canva Sans Bold"/>
              </a:rPr>
              <a:t> Revenue and Monetization KPIs</a:t>
            </a:r>
          </a:p>
        </p:txBody>
      </p:sp>
      <p:sp>
        <p:nvSpPr>
          <p:cNvPr id="7" name="TextBox 7"/>
          <p:cNvSpPr txBox="1"/>
          <p:nvPr/>
        </p:nvSpPr>
        <p:spPr>
          <a:xfrm>
            <a:off x="6725206" y="2263758"/>
            <a:ext cx="11038157" cy="6734985"/>
          </a:xfrm>
          <a:prstGeom prst="rect">
            <a:avLst/>
          </a:prstGeom>
        </p:spPr>
        <p:txBody>
          <a:bodyPr lIns="0" tIns="0" rIns="0" bIns="0" rtlCol="0" anchor="t">
            <a:spAutoFit/>
          </a:bodyPr>
          <a:lstStyle/>
          <a:p>
            <a:pPr marL="684404" lvl="1" indent="-342202" algn="l">
              <a:lnSpc>
                <a:spcPts val="4438"/>
              </a:lnSpc>
              <a:buFont typeface="Arial"/>
              <a:buChar char="•"/>
            </a:pPr>
            <a:r>
              <a:rPr lang="en-US" sz="3070" dirty="0">
                <a:solidFill>
                  <a:srgbClr val="FFFFFF"/>
                </a:solidFill>
                <a:latin typeface="DM Sans Bold" charset="0"/>
                <a:sym typeface="Canva Sans"/>
              </a:rPr>
              <a:t>Average Revenue Per User (ARPU): </a:t>
            </a:r>
          </a:p>
          <a:p>
            <a:pPr marL="342202" lvl="1" algn="l">
              <a:lnSpc>
                <a:spcPts val="4438"/>
              </a:lnSpc>
            </a:pPr>
            <a:r>
              <a:rPr lang="en-US" sz="3070" dirty="0">
                <a:solidFill>
                  <a:srgbClr val="FFFFFF"/>
                </a:solidFill>
                <a:latin typeface="DM Sans Bold" charset="0"/>
                <a:sym typeface="Canva Sans"/>
              </a:rPr>
              <a:t>Total revenue divided by the total number of users.</a:t>
            </a:r>
          </a:p>
          <a:p>
            <a:pPr marL="684404" lvl="1" indent="-342202" algn="l">
              <a:lnSpc>
                <a:spcPts val="4438"/>
              </a:lnSpc>
              <a:buFont typeface="Arial"/>
              <a:buChar char="•"/>
            </a:pPr>
            <a:r>
              <a:rPr lang="en-US" sz="3070" dirty="0">
                <a:solidFill>
                  <a:srgbClr val="FFFFFF"/>
                </a:solidFill>
                <a:latin typeface="DM Sans Bold" charset="0"/>
                <a:sym typeface="Canva Sans"/>
              </a:rPr>
              <a:t>Customer Lifetime Value (CLTV): </a:t>
            </a:r>
          </a:p>
          <a:p>
            <a:pPr marL="342202" lvl="1" algn="l">
              <a:lnSpc>
                <a:spcPts val="4438"/>
              </a:lnSpc>
            </a:pPr>
            <a:r>
              <a:rPr lang="en-US" sz="3070" dirty="0">
                <a:solidFill>
                  <a:srgbClr val="FFFFFF"/>
                </a:solidFill>
                <a:latin typeface="DM Sans Bold" charset="0"/>
                <a:sym typeface="Canva Sans"/>
              </a:rPr>
              <a:t>Total revenue a user generates during their time with the app.</a:t>
            </a:r>
          </a:p>
          <a:p>
            <a:pPr marL="684404" lvl="1" indent="-342202" algn="l">
              <a:lnSpc>
                <a:spcPts val="4438"/>
              </a:lnSpc>
              <a:buFont typeface="Arial"/>
              <a:buChar char="•"/>
            </a:pPr>
            <a:r>
              <a:rPr lang="en-US" sz="3070" dirty="0">
                <a:solidFill>
                  <a:srgbClr val="FFFFFF"/>
                </a:solidFill>
                <a:latin typeface="DM Sans Bold" charset="0"/>
                <a:sym typeface="Canva Sans"/>
              </a:rPr>
              <a:t>In-App Purchase (IAP) Conversion Rate: </a:t>
            </a:r>
          </a:p>
          <a:p>
            <a:pPr marL="342202" lvl="1" algn="l">
              <a:lnSpc>
                <a:spcPts val="4438"/>
              </a:lnSpc>
            </a:pPr>
            <a:r>
              <a:rPr lang="en-US" sz="3070" dirty="0">
                <a:solidFill>
                  <a:srgbClr val="FFFFFF"/>
                </a:solidFill>
                <a:latin typeface="DM Sans Bold" charset="0"/>
                <a:sym typeface="Canva Sans"/>
              </a:rPr>
              <a:t>Percentage of users making in-app purchases.</a:t>
            </a:r>
          </a:p>
          <a:p>
            <a:pPr marL="684404" lvl="1" indent="-342202" algn="l">
              <a:lnSpc>
                <a:spcPts val="4438"/>
              </a:lnSpc>
              <a:buFont typeface="Arial"/>
              <a:buChar char="•"/>
            </a:pPr>
            <a:r>
              <a:rPr lang="en-US" sz="3070" dirty="0">
                <a:solidFill>
                  <a:srgbClr val="FFFFFF"/>
                </a:solidFill>
                <a:latin typeface="DM Sans Bold" charset="0"/>
                <a:sym typeface="Canva Sans"/>
              </a:rPr>
              <a:t>Ad Click-Through Rate (CTR): </a:t>
            </a:r>
          </a:p>
          <a:p>
            <a:pPr marL="342202" lvl="1" algn="l">
              <a:lnSpc>
                <a:spcPts val="4438"/>
              </a:lnSpc>
            </a:pPr>
            <a:r>
              <a:rPr lang="en-US" sz="3070" dirty="0">
                <a:solidFill>
                  <a:srgbClr val="FFFFFF"/>
                </a:solidFill>
                <a:latin typeface="DM Sans Bold" charset="0"/>
                <a:sym typeface="Canva Sans"/>
              </a:rPr>
              <a:t>Percentage of users clicking on in-app ads.</a:t>
            </a:r>
          </a:p>
          <a:p>
            <a:pPr marL="684404" lvl="1" indent="-342202" algn="l">
              <a:lnSpc>
                <a:spcPts val="4438"/>
              </a:lnSpc>
              <a:buFont typeface="Arial"/>
              <a:buChar char="•"/>
            </a:pPr>
            <a:r>
              <a:rPr lang="en-US" sz="3070" dirty="0">
                <a:solidFill>
                  <a:srgbClr val="FFFFFF"/>
                </a:solidFill>
                <a:latin typeface="DM Sans Bold" charset="0"/>
                <a:sym typeface="Canva Sans"/>
              </a:rPr>
              <a:t>Ad Revenue Per Impression (ARPI): </a:t>
            </a:r>
          </a:p>
          <a:p>
            <a:pPr marL="342202" lvl="1" algn="l">
              <a:lnSpc>
                <a:spcPts val="4438"/>
              </a:lnSpc>
            </a:pPr>
            <a:r>
              <a:rPr lang="en-US" sz="3070" dirty="0">
                <a:solidFill>
                  <a:srgbClr val="FFFFFF"/>
                </a:solidFill>
                <a:latin typeface="DM Sans Bold" charset="0"/>
                <a:sym typeface="Canva Sans"/>
              </a:rPr>
              <a:t>Revenue generated for each ad impression.</a:t>
            </a:r>
          </a:p>
          <a:p>
            <a:pPr algn="l">
              <a:lnSpc>
                <a:spcPts val="4438"/>
              </a:lnSpc>
            </a:pPr>
            <a:endParaRPr lang="en-US" sz="3170" dirty="0">
              <a:solidFill>
                <a:srgbClr val="FFFFFF"/>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3963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799345" y="1545045"/>
            <a:ext cx="7293173"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Retargeting and Re-Engagement KPIs</a:t>
            </a:r>
          </a:p>
        </p:txBody>
      </p:sp>
      <p:sp>
        <p:nvSpPr>
          <p:cNvPr id="7" name="TextBox 7"/>
          <p:cNvSpPr txBox="1"/>
          <p:nvPr/>
        </p:nvSpPr>
        <p:spPr>
          <a:xfrm>
            <a:off x="6627850" y="2407218"/>
            <a:ext cx="10837227" cy="5042214"/>
          </a:xfrm>
          <a:prstGeom prst="rect">
            <a:avLst/>
          </a:prstGeom>
        </p:spPr>
        <p:txBody>
          <a:bodyPr lIns="0" tIns="0" rIns="0" bIns="0" rtlCol="0" anchor="t">
            <a:spAutoFit/>
          </a:bodyPr>
          <a:lstStyle/>
          <a:p>
            <a:pPr marL="684404" lvl="1" indent="-342202" algn="just">
              <a:lnSpc>
                <a:spcPts val="4438"/>
              </a:lnSpc>
              <a:buFont typeface="Arial"/>
              <a:buChar char="•"/>
            </a:pPr>
            <a:r>
              <a:rPr lang="en-US" sz="3070" dirty="0">
                <a:solidFill>
                  <a:srgbClr val="FFFFFF"/>
                </a:solidFill>
                <a:latin typeface="DM Sans Bold" charset="0"/>
                <a:sym typeface="Canva Sans"/>
              </a:rPr>
              <a:t>Push Notification Open Rate: </a:t>
            </a:r>
          </a:p>
          <a:p>
            <a:pPr marL="342202" lvl="1" algn="just">
              <a:lnSpc>
                <a:spcPts val="4438"/>
              </a:lnSpc>
            </a:pPr>
            <a:r>
              <a:rPr lang="en-US" sz="3070" dirty="0">
                <a:solidFill>
                  <a:srgbClr val="FFFFFF"/>
                </a:solidFill>
                <a:latin typeface="DM Sans Bold" charset="0"/>
                <a:sym typeface="Canva Sans"/>
              </a:rPr>
              <a:t>Percentage of users opening push notifications.</a:t>
            </a:r>
          </a:p>
          <a:p>
            <a:pPr marL="684404" lvl="1" indent="-342202" algn="just">
              <a:lnSpc>
                <a:spcPts val="4438"/>
              </a:lnSpc>
              <a:buFont typeface="Arial"/>
              <a:buChar char="•"/>
            </a:pPr>
            <a:r>
              <a:rPr lang="en-US" sz="3070" dirty="0">
                <a:solidFill>
                  <a:srgbClr val="FFFFFF"/>
                </a:solidFill>
                <a:latin typeface="DM Sans Bold" charset="0"/>
                <a:sym typeface="Canva Sans"/>
              </a:rPr>
              <a:t>Email Campaign CTR: </a:t>
            </a:r>
          </a:p>
          <a:p>
            <a:pPr marL="342202" lvl="1" algn="just">
              <a:lnSpc>
                <a:spcPts val="4438"/>
              </a:lnSpc>
            </a:pPr>
            <a:r>
              <a:rPr lang="en-US" sz="3070" dirty="0">
                <a:solidFill>
                  <a:srgbClr val="FFFFFF"/>
                </a:solidFill>
                <a:latin typeface="DM Sans Bold" charset="0"/>
                <a:sym typeface="Canva Sans"/>
              </a:rPr>
              <a:t>Click-through rate of email campaigns targeted at lapsed users.</a:t>
            </a:r>
          </a:p>
          <a:p>
            <a:pPr marL="684404" lvl="1" indent="-342202" algn="just">
              <a:lnSpc>
                <a:spcPts val="4438"/>
              </a:lnSpc>
              <a:buFont typeface="Arial"/>
              <a:buChar char="•"/>
            </a:pPr>
            <a:r>
              <a:rPr lang="en-US" sz="3070" dirty="0">
                <a:solidFill>
                  <a:srgbClr val="FFFFFF"/>
                </a:solidFill>
                <a:latin typeface="DM Sans Bold" charset="0"/>
                <a:sym typeface="Canva Sans"/>
              </a:rPr>
              <a:t>Re-Engagement Rate: </a:t>
            </a:r>
          </a:p>
          <a:p>
            <a:pPr marL="342202" lvl="1" algn="just">
              <a:lnSpc>
                <a:spcPts val="4438"/>
              </a:lnSpc>
            </a:pPr>
            <a:r>
              <a:rPr lang="en-US" sz="3070" dirty="0">
                <a:solidFill>
                  <a:srgbClr val="FFFFFF"/>
                </a:solidFill>
                <a:latin typeface="DM Sans Bold" charset="0"/>
                <a:sym typeface="Canva Sans"/>
              </a:rPr>
              <a:t>Percentage of inactive users who return after targeted campaigns.</a:t>
            </a:r>
          </a:p>
          <a:p>
            <a:pPr algn="ctr">
              <a:lnSpc>
                <a:spcPts val="4438"/>
              </a:lnSpc>
            </a:pPr>
            <a:endParaRPr lang="en-US" sz="3170" dirty="0">
              <a:solidFill>
                <a:srgbClr val="FFFFFF"/>
              </a:solidFill>
              <a:latin typeface="Canva Sans"/>
              <a:ea typeface="Canva Sans"/>
              <a:cs typeface="Canva Sans"/>
              <a:sym typeface="Canva Sans"/>
            </a:endParaRPr>
          </a:p>
        </p:txBody>
      </p:sp>
      <p:sp>
        <p:nvSpPr>
          <p:cNvPr id="8" name="TextBox 8"/>
          <p:cNvSpPr txBox="1"/>
          <p:nvPr/>
        </p:nvSpPr>
        <p:spPr>
          <a:xfrm>
            <a:off x="6506730" y="7060507"/>
            <a:ext cx="6095121" cy="548132"/>
          </a:xfrm>
          <a:prstGeom prst="rect">
            <a:avLst/>
          </a:prstGeom>
        </p:spPr>
        <p:txBody>
          <a:bodyPr wrap="square" lIns="0" tIns="0" rIns="0" bIns="0" rtlCol="0" anchor="t">
            <a:spAutoFit/>
          </a:bodyPr>
          <a:lstStyle/>
          <a:p>
            <a:pPr algn="ctr">
              <a:lnSpc>
                <a:spcPts val="4438"/>
              </a:lnSpc>
            </a:pPr>
            <a:r>
              <a:rPr lang="en-US" sz="3170" b="1" dirty="0">
                <a:solidFill>
                  <a:srgbClr val="4BD1FB"/>
                </a:solidFill>
                <a:latin typeface="Canva Sans Bold"/>
                <a:ea typeface="Canva Sans Bold"/>
                <a:cs typeface="Canva Sans Bold"/>
                <a:sym typeface="Canva Sans Bold"/>
              </a:rPr>
              <a:t>Market and Competitor KPIs</a:t>
            </a:r>
          </a:p>
        </p:txBody>
      </p:sp>
      <p:sp>
        <p:nvSpPr>
          <p:cNvPr id="9" name="TextBox 9"/>
          <p:cNvSpPr txBox="1"/>
          <p:nvPr/>
        </p:nvSpPr>
        <p:spPr>
          <a:xfrm>
            <a:off x="6506730" y="7767845"/>
            <a:ext cx="11458603" cy="2831211"/>
          </a:xfrm>
          <a:prstGeom prst="rect">
            <a:avLst/>
          </a:prstGeom>
        </p:spPr>
        <p:txBody>
          <a:bodyPr lIns="0" tIns="0" rIns="0" bIns="0" rtlCol="0" anchor="t">
            <a:spAutoFit/>
          </a:bodyPr>
          <a:lstStyle/>
          <a:p>
            <a:pPr marL="684404" lvl="1" indent="-342202" algn="l">
              <a:lnSpc>
                <a:spcPts val="4438"/>
              </a:lnSpc>
              <a:buFont typeface="Arial"/>
              <a:buChar char="•"/>
            </a:pPr>
            <a:r>
              <a:rPr lang="en-US" sz="3070" dirty="0">
                <a:solidFill>
                  <a:srgbClr val="FFFFFF"/>
                </a:solidFill>
                <a:latin typeface="DM Sans Bold" charset="0"/>
                <a:sym typeface="Canva Sans"/>
              </a:rPr>
              <a:t>App Store Ratings and Reviews: Average rating and sentiment analysis of user reviews.</a:t>
            </a:r>
          </a:p>
          <a:p>
            <a:pPr marL="684404" lvl="1" indent="-342202" algn="l">
              <a:lnSpc>
                <a:spcPts val="4438"/>
              </a:lnSpc>
              <a:buFont typeface="Arial"/>
              <a:buChar char="•"/>
            </a:pPr>
            <a:r>
              <a:rPr lang="en-US" sz="3070" dirty="0">
                <a:solidFill>
                  <a:srgbClr val="FFFFFF"/>
                </a:solidFill>
                <a:latin typeface="DM Sans Bold" charset="0"/>
                <a:sym typeface="Canva Sans"/>
              </a:rPr>
              <a:t>Market Share: Percentage of users in your target audience using your app compared to competitors</a:t>
            </a:r>
          </a:p>
          <a:p>
            <a:pPr algn="ctr">
              <a:lnSpc>
                <a:spcPts val="4759"/>
              </a:lnSpc>
            </a:pPr>
            <a:endParaRPr lang="en-US" sz="3170" dirty="0">
              <a:solidFill>
                <a:srgbClr val="FFFFFF"/>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descr="s"/>
          <p:cNvSpPr txBox="1"/>
          <p:nvPr/>
        </p:nvSpPr>
        <p:spPr>
          <a:xfrm>
            <a:off x="6396331" y="507103"/>
            <a:ext cx="9879016" cy="723900"/>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UNAVAILBALE BUSINESS KPIS</a:t>
            </a:r>
          </a:p>
        </p:txBody>
      </p:sp>
      <p:sp>
        <p:nvSpPr>
          <p:cNvPr id="6" name="TextBox 6"/>
          <p:cNvSpPr txBox="1"/>
          <p:nvPr/>
        </p:nvSpPr>
        <p:spPr>
          <a:xfrm>
            <a:off x="6730331" y="7449432"/>
            <a:ext cx="10632264" cy="2692660"/>
          </a:xfrm>
          <a:prstGeom prst="rect">
            <a:avLst/>
          </a:prstGeom>
        </p:spPr>
        <p:txBody>
          <a:bodyPr lIns="0" tIns="0" rIns="0" bIns="0" rtlCol="0" anchor="t">
            <a:spAutoFit/>
          </a:bodyPr>
          <a:lstStyle/>
          <a:p>
            <a:pPr algn="l">
              <a:lnSpc>
                <a:spcPts val="4322"/>
              </a:lnSpc>
            </a:pPr>
            <a:endParaRPr dirty="0"/>
          </a:p>
          <a:p>
            <a:pPr marL="666517" lvl="1" indent="-333259" algn="l">
              <a:lnSpc>
                <a:spcPts val="4322"/>
              </a:lnSpc>
              <a:buFont typeface="Arial"/>
              <a:buChar char="•"/>
            </a:pPr>
            <a:r>
              <a:rPr lang="en-US" sz="3070" dirty="0">
                <a:solidFill>
                  <a:srgbClr val="FFFFFF"/>
                </a:solidFill>
                <a:latin typeface="DM Sans Bold" charset="0"/>
                <a:sym typeface="Canva Sans"/>
              </a:rPr>
              <a:t>Social Sharing Metrics: </a:t>
            </a:r>
          </a:p>
          <a:p>
            <a:pPr marL="333258" lvl="1" algn="l">
              <a:lnSpc>
                <a:spcPts val="4322"/>
              </a:lnSpc>
            </a:pPr>
            <a:r>
              <a:rPr lang="en-US" sz="3070" dirty="0">
                <a:solidFill>
                  <a:srgbClr val="FFFFFF"/>
                </a:solidFill>
                <a:latin typeface="DM Sans Bold" charset="0"/>
                <a:sym typeface="Canva Sans"/>
              </a:rPr>
              <a:t>Frequency of users sharing app-related content on social platforms.</a:t>
            </a:r>
          </a:p>
          <a:p>
            <a:pPr algn="ctr">
              <a:lnSpc>
                <a:spcPts val="3958"/>
              </a:lnSpc>
            </a:pPr>
            <a:endParaRPr lang="en-US" sz="3087" dirty="0">
              <a:solidFill>
                <a:srgbClr val="FFFFFF"/>
              </a:solidFill>
              <a:latin typeface="Canva Sans"/>
              <a:ea typeface="Canva Sans"/>
              <a:cs typeface="Canva Sans"/>
              <a:sym typeface="Canva Sans"/>
            </a:endParaRPr>
          </a:p>
        </p:txBody>
      </p:sp>
      <p:sp>
        <p:nvSpPr>
          <p:cNvPr id="7" name="TextBox 7"/>
          <p:cNvSpPr txBox="1"/>
          <p:nvPr/>
        </p:nvSpPr>
        <p:spPr>
          <a:xfrm>
            <a:off x="6608800" y="1545045"/>
            <a:ext cx="4146590" cy="548132"/>
          </a:xfrm>
          <a:prstGeom prst="rect">
            <a:avLst/>
          </a:prstGeom>
        </p:spPr>
        <p:txBody>
          <a:bodyPr lIns="0" tIns="0" rIns="0" bIns="0" rtlCol="0" anchor="t">
            <a:spAutoFit/>
          </a:bodyPr>
          <a:lstStyle/>
          <a:p>
            <a:pPr algn="ctr">
              <a:lnSpc>
                <a:spcPts val="4438"/>
              </a:lnSpc>
            </a:pPr>
            <a:r>
              <a:rPr lang="en-US" sz="3170" b="1">
                <a:solidFill>
                  <a:srgbClr val="4BD1FB"/>
                </a:solidFill>
                <a:latin typeface="Canva Sans Bold"/>
                <a:ea typeface="Canva Sans Bold"/>
                <a:cs typeface="Canva Sans Bold"/>
                <a:sym typeface="Canva Sans Bold"/>
              </a:rPr>
              <a:t>User Experience KPIs</a:t>
            </a:r>
          </a:p>
        </p:txBody>
      </p:sp>
      <p:sp>
        <p:nvSpPr>
          <p:cNvPr id="8" name="TextBox 8"/>
          <p:cNvSpPr txBox="1"/>
          <p:nvPr/>
        </p:nvSpPr>
        <p:spPr>
          <a:xfrm>
            <a:off x="6627850" y="2407218"/>
            <a:ext cx="10837227" cy="5042214"/>
          </a:xfrm>
          <a:prstGeom prst="rect">
            <a:avLst/>
          </a:prstGeom>
        </p:spPr>
        <p:txBody>
          <a:bodyPr lIns="0" tIns="0" rIns="0" bIns="0" rtlCol="0" anchor="t">
            <a:spAutoFit/>
          </a:bodyPr>
          <a:lstStyle/>
          <a:p>
            <a:pPr marL="684404" lvl="1" indent="-342202" algn="just">
              <a:lnSpc>
                <a:spcPts val="4438"/>
              </a:lnSpc>
              <a:buFont typeface="Arial"/>
              <a:buChar char="•"/>
            </a:pPr>
            <a:r>
              <a:rPr lang="en-US" sz="3070" dirty="0">
                <a:solidFill>
                  <a:srgbClr val="FFFFFF"/>
                </a:solidFill>
                <a:latin typeface="DM Sans Bold" charset="0"/>
                <a:sym typeface="Canva Sans"/>
              </a:rPr>
              <a:t>Net Promoter Score (NPS): </a:t>
            </a:r>
          </a:p>
          <a:p>
            <a:pPr marL="342202" lvl="1" algn="just">
              <a:lnSpc>
                <a:spcPts val="4438"/>
              </a:lnSpc>
            </a:pPr>
            <a:r>
              <a:rPr lang="en-US" sz="3070" dirty="0">
                <a:solidFill>
                  <a:srgbClr val="FFFFFF"/>
                </a:solidFill>
                <a:latin typeface="DM Sans Bold" charset="0"/>
                <a:sym typeface="Canva Sans"/>
              </a:rPr>
              <a:t>Measures the likelihood of users recommending the app to others.</a:t>
            </a:r>
          </a:p>
          <a:p>
            <a:pPr marL="684404" lvl="1" indent="-342202" algn="just">
              <a:lnSpc>
                <a:spcPts val="4438"/>
              </a:lnSpc>
              <a:buFont typeface="Arial"/>
              <a:buChar char="•"/>
            </a:pPr>
            <a:r>
              <a:rPr lang="en-US" sz="3070" dirty="0">
                <a:solidFill>
                  <a:srgbClr val="FFFFFF"/>
                </a:solidFill>
                <a:latin typeface="DM Sans Bold" charset="0"/>
                <a:sym typeface="Canva Sans"/>
              </a:rPr>
              <a:t>User Effort Score (UES): </a:t>
            </a:r>
          </a:p>
          <a:p>
            <a:pPr marL="342202" lvl="1" algn="just">
              <a:lnSpc>
                <a:spcPts val="4438"/>
              </a:lnSpc>
            </a:pPr>
            <a:r>
              <a:rPr lang="en-US" sz="3070" dirty="0">
                <a:solidFill>
                  <a:srgbClr val="FFFFFF"/>
                </a:solidFill>
                <a:latin typeface="DM Sans Bold" charset="0"/>
                <a:sym typeface="Canva Sans"/>
              </a:rPr>
              <a:t>Evaluates how easy users find specific tasks within the app.</a:t>
            </a:r>
          </a:p>
          <a:p>
            <a:pPr marL="684404" lvl="1" indent="-342202" algn="just">
              <a:lnSpc>
                <a:spcPts val="4438"/>
              </a:lnSpc>
              <a:buFont typeface="Arial"/>
              <a:buChar char="•"/>
            </a:pPr>
            <a:r>
              <a:rPr lang="en-US" sz="3070" dirty="0">
                <a:solidFill>
                  <a:srgbClr val="FFFFFF"/>
                </a:solidFill>
                <a:latin typeface="DM Sans Bold" charset="0"/>
                <a:sym typeface="Canva Sans"/>
              </a:rPr>
              <a:t>Feature Satisfaction Scores: </a:t>
            </a:r>
          </a:p>
          <a:p>
            <a:pPr marL="342202" lvl="1" algn="just">
              <a:lnSpc>
                <a:spcPts val="4438"/>
              </a:lnSpc>
            </a:pPr>
            <a:r>
              <a:rPr lang="en-US" sz="3070" dirty="0">
                <a:solidFill>
                  <a:srgbClr val="FFFFFF"/>
                </a:solidFill>
                <a:latin typeface="DM Sans Bold" charset="0"/>
                <a:sym typeface="Canva Sans"/>
              </a:rPr>
              <a:t>User ratings for individual app features.</a:t>
            </a:r>
          </a:p>
          <a:p>
            <a:pPr algn="ctr">
              <a:lnSpc>
                <a:spcPts val="4438"/>
              </a:lnSpc>
            </a:pPr>
            <a:endParaRPr lang="en-US" sz="3070" dirty="0">
              <a:solidFill>
                <a:srgbClr val="FFFFFF"/>
              </a:solidFill>
              <a:latin typeface="DM Sans Bold" charset="0"/>
              <a:sym typeface="Canva Sans"/>
            </a:endParaRPr>
          </a:p>
        </p:txBody>
      </p:sp>
      <p:sp>
        <p:nvSpPr>
          <p:cNvPr id="9" name="TextBox 9"/>
          <p:cNvSpPr txBox="1"/>
          <p:nvPr/>
        </p:nvSpPr>
        <p:spPr>
          <a:xfrm>
            <a:off x="6703141" y="7238890"/>
            <a:ext cx="5473779" cy="548132"/>
          </a:xfrm>
          <a:prstGeom prst="rect">
            <a:avLst/>
          </a:prstGeom>
        </p:spPr>
        <p:txBody>
          <a:bodyPr lIns="0" tIns="0" rIns="0" bIns="0" rtlCol="0" anchor="t">
            <a:spAutoFit/>
          </a:bodyPr>
          <a:lstStyle/>
          <a:p>
            <a:pPr algn="ctr">
              <a:lnSpc>
                <a:spcPts val="4438"/>
              </a:lnSpc>
            </a:pPr>
            <a:r>
              <a:rPr lang="en-US" sz="3170" b="1" dirty="0">
                <a:solidFill>
                  <a:srgbClr val="4BD1FB"/>
                </a:solidFill>
                <a:latin typeface="Canva Sans Bold"/>
                <a:ea typeface="Canva Sans Bold"/>
                <a:cs typeface="Canva Sans Bold"/>
                <a:sym typeface="Canva Sans Bold"/>
              </a:rPr>
              <a:t>Advanced Engagement KPIs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824320" y="3827826"/>
            <a:ext cx="10434893" cy="2633834"/>
          </a:xfrm>
          <a:prstGeom prst="rect">
            <a:avLst/>
          </a:prstGeom>
        </p:spPr>
        <p:txBody>
          <a:bodyPr lIns="0" tIns="0" rIns="0" bIns="0" rtlCol="0" anchor="t">
            <a:spAutoFit/>
          </a:bodyPr>
          <a:lstStyle/>
          <a:p>
            <a:pPr marL="0" lvl="0" indent="0" algn="ctr">
              <a:lnSpc>
                <a:spcPts val="10543"/>
              </a:lnSpc>
            </a:pPr>
            <a:r>
              <a:rPr lang="en-US" sz="7530" b="1" spc="459">
                <a:solidFill>
                  <a:srgbClr val="FFFFFF"/>
                </a:solidFill>
                <a:latin typeface="Now Bold"/>
                <a:ea typeface="Now Bold"/>
                <a:cs typeface="Now Bold"/>
                <a:sym typeface="Now Bold"/>
              </a:rPr>
              <a:t>Thank's For Watching</a:t>
            </a:r>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931590" y="4663219"/>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ABOUT DATASET</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p:nvPr/>
        </p:nvGrpSpPr>
        <p:grpSpPr>
          <a:xfrm>
            <a:off x="12052760"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2813110" y="1028700"/>
            <a:ext cx="8967452" cy="1645920"/>
          </a:xfrm>
          <a:prstGeom prst="rect">
            <a:avLst/>
          </a:prstGeom>
        </p:spPr>
        <p:txBody>
          <a:bodyPr lIns="0" tIns="0" rIns="0" bIns="0" rtlCol="0" anchor="t">
            <a:spAutoFit/>
          </a:bodyPr>
          <a:lstStyle/>
          <a:p>
            <a:pPr algn="ctr">
              <a:lnSpc>
                <a:spcPts val="6480"/>
              </a:lnSpc>
            </a:pPr>
            <a:r>
              <a:rPr lang="en-US" sz="5400" b="1">
                <a:solidFill>
                  <a:srgbClr val="FFFFFF"/>
                </a:solidFill>
                <a:latin typeface="Now Bold"/>
                <a:ea typeface="Now Bold"/>
                <a:cs typeface="Now Bold"/>
                <a:sym typeface="Now Bold"/>
              </a:rPr>
              <a:t>ABOUT DATASET</a:t>
            </a:r>
          </a:p>
          <a:p>
            <a:pPr marL="0" lvl="0" indent="0" algn="ctr">
              <a:lnSpc>
                <a:spcPts val="6480"/>
              </a:lnSpc>
              <a:spcBef>
                <a:spcPct val="0"/>
              </a:spcBef>
            </a:pPr>
            <a:endParaRPr lang="en-US" sz="5400" b="1">
              <a:solidFill>
                <a:srgbClr val="FFFFFF"/>
              </a:solidFill>
              <a:latin typeface="Now Bold"/>
              <a:ea typeface="Now Bold"/>
              <a:cs typeface="Now Bold"/>
              <a:sym typeface="Now Bold"/>
            </a:endParaRPr>
          </a:p>
        </p:txBody>
      </p:sp>
      <p:sp>
        <p:nvSpPr>
          <p:cNvPr id="17" name="TextBox 17"/>
          <p:cNvSpPr txBox="1"/>
          <p:nvPr/>
        </p:nvSpPr>
        <p:spPr>
          <a:xfrm>
            <a:off x="790611" y="2646426"/>
            <a:ext cx="11829870" cy="5490029"/>
          </a:xfrm>
          <a:prstGeom prst="rect">
            <a:avLst/>
          </a:prstGeom>
        </p:spPr>
        <p:txBody>
          <a:bodyPr lIns="0" tIns="0" rIns="0" bIns="0" rtlCol="0" anchor="t">
            <a:spAutoFit/>
          </a:bodyPr>
          <a:lstStyle/>
          <a:p>
            <a:pPr algn="ctr">
              <a:lnSpc>
                <a:spcPts val="4277"/>
              </a:lnSpc>
              <a:spcBef>
                <a:spcPct val="0"/>
              </a:spcBef>
            </a:pPr>
            <a:endParaRPr dirty="0"/>
          </a:p>
          <a:p>
            <a:pPr algn="l">
              <a:lnSpc>
                <a:spcPts val="4277"/>
              </a:lnSpc>
              <a:spcBef>
                <a:spcPct val="0"/>
              </a:spcBef>
            </a:pPr>
            <a:r>
              <a:rPr lang="en-US" sz="3099" dirty="0">
                <a:solidFill>
                  <a:srgbClr val="FFFFFF"/>
                </a:solidFill>
                <a:latin typeface="DM Sans"/>
                <a:ea typeface="DM Sans"/>
                <a:cs typeface="DM Sans"/>
                <a:sym typeface="DM Sans"/>
              </a:rPr>
              <a:t>Today, many companies have a mobile presence. They provide their services and products free in their mobile applications to transitions their customers to a paid membership like YouTube premium, pandora premium.</a:t>
            </a:r>
          </a:p>
          <a:p>
            <a:pPr algn="l">
              <a:lnSpc>
                <a:spcPts val="4277"/>
              </a:lnSpc>
              <a:spcBef>
                <a:spcPct val="0"/>
              </a:spcBef>
            </a:pPr>
            <a:r>
              <a:rPr lang="en-US" sz="3099" dirty="0">
                <a:solidFill>
                  <a:srgbClr val="FFFFFF"/>
                </a:solidFill>
                <a:latin typeface="DM Sans"/>
                <a:ea typeface="DM Sans"/>
                <a:cs typeface="DM Sans"/>
                <a:sym typeface="DM Sans"/>
              </a:rPr>
              <a:t>Based on the budget the companies need how much it will pay? as marketing efforts are never free. These companies need to know exactly who to target with offers and promotions.</a:t>
            </a:r>
          </a:p>
          <a:p>
            <a:pPr algn="l">
              <a:lnSpc>
                <a:spcPts val="4277"/>
              </a:lnSpc>
              <a:spcBef>
                <a:spcPct val="0"/>
              </a:spcBef>
            </a:pPr>
            <a:r>
              <a:rPr lang="en-US" sz="3099" dirty="0">
                <a:solidFill>
                  <a:srgbClr val="FFFFFF"/>
                </a:solidFill>
                <a:latin typeface="DM Sans"/>
                <a:ea typeface="DM Sans"/>
                <a:cs typeface="DM Sans"/>
                <a:sym typeface="DM Sans"/>
              </a:rPr>
              <a:t>So, Mobile App data analysis will support stakeholders to data-driven decision making</a:t>
            </a:r>
          </a:p>
        </p:txBody>
      </p:sp>
      <p:sp>
        <p:nvSpPr>
          <p:cNvPr id="18" name="TextBox 18"/>
          <p:cNvSpPr txBox="1"/>
          <p:nvPr/>
        </p:nvSpPr>
        <p:spPr>
          <a:xfrm>
            <a:off x="-152025" y="2143023"/>
            <a:ext cx="4256332" cy="1705942"/>
          </a:xfrm>
          <a:prstGeom prst="rect">
            <a:avLst/>
          </a:prstGeom>
        </p:spPr>
        <p:txBody>
          <a:bodyPr lIns="0" tIns="0" rIns="0" bIns="0" rtlCol="0" anchor="t">
            <a:spAutoFit/>
          </a:bodyPr>
          <a:lstStyle/>
          <a:p>
            <a:pPr algn="ctr">
              <a:lnSpc>
                <a:spcPts val="6841"/>
              </a:lnSpc>
            </a:pPr>
            <a:r>
              <a:rPr lang="en-US" sz="4957" b="1" dirty="0">
                <a:solidFill>
                  <a:srgbClr val="4BD1FB"/>
                </a:solidFill>
                <a:latin typeface="DM Sans Bold"/>
                <a:ea typeface="DM Sans Bold"/>
                <a:cs typeface="DM Sans Bold"/>
                <a:sym typeface="DM Sans Bold"/>
              </a:rPr>
              <a:t>Context</a:t>
            </a:r>
          </a:p>
          <a:p>
            <a:pPr marL="0" lvl="0" indent="0" algn="ctr">
              <a:lnSpc>
                <a:spcPts val="6841"/>
              </a:lnSpc>
              <a:spcBef>
                <a:spcPct val="0"/>
              </a:spcBef>
            </a:pPr>
            <a:endParaRPr lang="en-US" sz="4957" b="1" dirty="0">
              <a:solidFill>
                <a:srgbClr val="4BD1FB"/>
              </a:solidFill>
              <a:latin typeface="DM Sans Bold"/>
              <a:ea typeface="DM Sans Bold"/>
              <a:cs typeface="DM Sans Bold"/>
              <a:sym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931590" y="4663219"/>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CONTENT</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txBody>
          <a:bodyPr/>
          <a:lstStyle/>
          <a:p>
            <a:endParaRPr lang="en-US"/>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559219"/>
            <a:ext cx="8245699" cy="1541145"/>
          </a:xfrm>
          <a:prstGeom prst="rect">
            <a:avLst/>
          </a:prstGeom>
        </p:spPr>
        <p:txBody>
          <a:bodyPr lIns="0" tIns="0" rIns="0" bIns="0" rtlCol="0" anchor="t">
            <a:spAutoFit/>
          </a:bodyPr>
          <a:lstStyle/>
          <a:p>
            <a:pPr algn="ctr">
              <a:lnSpc>
                <a:spcPts val="6480"/>
              </a:lnSpc>
            </a:pPr>
            <a:r>
              <a:rPr lang="en-US" sz="5400" b="1">
                <a:solidFill>
                  <a:srgbClr val="FFFFFF"/>
                </a:solidFill>
                <a:latin typeface="Now Bold"/>
                <a:ea typeface="Now Bold"/>
                <a:cs typeface="Now Bold"/>
                <a:sym typeface="Now Bold"/>
              </a:rPr>
              <a:t>CONTENT</a:t>
            </a:r>
          </a:p>
          <a:p>
            <a:pPr marL="0" lvl="0" indent="0" algn="ctr">
              <a:lnSpc>
                <a:spcPts val="5687"/>
              </a:lnSpc>
              <a:spcBef>
                <a:spcPct val="0"/>
              </a:spcBef>
            </a:pPr>
            <a:endParaRPr lang="en-US" sz="5400" b="1">
              <a:solidFill>
                <a:srgbClr val="FFFFFF"/>
              </a:solidFill>
              <a:latin typeface="Now Bold"/>
              <a:ea typeface="Now Bold"/>
              <a:cs typeface="Now Bold"/>
              <a:sym typeface="Now Bold"/>
            </a:endParaRPr>
          </a:p>
        </p:txBody>
      </p:sp>
      <p:sp>
        <p:nvSpPr>
          <p:cNvPr id="7" name="TextBox 7"/>
          <p:cNvSpPr txBox="1"/>
          <p:nvPr/>
        </p:nvSpPr>
        <p:spPr>
          <a:xfrm>
            <a:off x="3170848" y="5190373"/>
            <a:ext cx="5992868"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4BD1FB"/>
                </a:solidFill>
                <a:latin typeface="DM Sans Bold"/>
                <a:ea typeface="DM Sans Bold"/>
                <a:cs typeface="DM Sans Bold"/>
                <a:sym typeface="DM Sans Bold"/>
              </a:rPr>
              <a:t>App _data</a:t>
            </a:r>
          </a:p>
        </p:txBody>
      </p:sp>
      <p:sp>
        <p:nvSpPr>
          <p:cNvPr id="8" name="TextBox 8"/>
          <p:cNvSpPr txBox="1"/>
          <p:nvPr/>
        </p:nvSpPr>
        <p:spPr>
          <a:xfrm>
            <a:off x="2828162" y="4267591"/>
            <a:ext cx="8950322" cy="637032"/>
          </a:xfrm>
          <a:prstGeom prst="rect">
            <a:avLst/>
          </a:prstGeom>
        </p:spPr>
        <p:txBody>
          <a:bodyPr lIns="0" tIns="0" rIns="0" bIns="0" rtlCol="0" anchor="t">
            <a:spAutoFit/>
          </a:bodyPr>
          <a:lstStyle/>
          <a:p>
            <a:pPr marL="0" lvl="0" indent="0" algn="ctr">
              <a:lnSpc>
                <a:spcPts val="5244"/>
              </a:lnSpc>
              <a:spcBef>
                <a:spcPct val="0"/>
              </a:spcBef>
            </a:pPr>
            <a:r>
              <a:rPr lang="en-US" sz="3800">
                <a:solidFill>
                  <a:srgbClr val="FFFFFF"/>
                </a:solidFill>
                <a:latin typeface="DM Sans"/>
                <a:ea typeface="DM Sans"/>
                <a:cs typeface="DM Sans"/>
                <a:sym typeface="DM Sans"/>
              </a:rPr>
              <a:t>The data Contain 1 file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809670" y="5143500"/>
            <a:ext cx="9822696"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DATASET DESCRIPTION</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2501373" y="852303"/>
            <a:ext cx="10036838" cy="826770"/>
          </a:xfrm>
          <a:prstGeom prst="rect">
            <a:avLst/>
          </a:prstGeom>
        </p:spPr>
        <p:txBody>
          <a:bodyPr lIns="0" tIns="0" rIns="0" bIns="0" rtlCol="0" anchor="t">
            <a:spAutoFit/>
          </a:bodyPr>
          <a:lstStyle/>
          <a:p>
            <a:pPr marL="0" lvl="0" indent="0" algn="l">
              <a:lnSpc>
                <a:spcPts val="6480"/>
              </a:lnSpc>
              <a:spcBef>
                <a:spcPct val="0"/>
              </a:spcBef>
            </a:pPr>
            <a:r>
              <a:rPr lang="en-US" sz="5400" b="1">
                <a:solidFill>
                  <a:srgbClr val="FFFFFF"/>
                </a:solidFill>
                <a:latin typeface="Now Bold"/>
                <a:ea typeface="Now Bold"/>
                <a:cs typeface="Now Bold"/>
                <a:sym typeface="Now Bold"/>
              </a:rPr>
              <a:t>APP_DATASET DESCRIPTION</a:t>
            </a:r>
          </a:p>
        </p:txBody>
      </p:sp>
      <p:sp>
        <p:nvSpPr>
          <p:cNvPr id="3" name="TextBox 3"/>
          <p:cNvSpPr txBox="1"/>
          <p:nvPr/>
        </p:nvSpPr>
        <p:spPr>
          <a:xfrm>
            <a:off x="2326089" y="3245753"/>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01</a:t>
            </a:r>
          </a:p>
        </p:txBody>
      </p:sp>
      <p:sp>
        <p:nvSpPr>
          <p:cNvPr id="4" name="TextBox 4"/>
          <p:cNvSpPr txBox="1"/>
          <p:nvPr/>
        </p:nvSpPr>
        <p:spPr>
          <a:xfrm>
            <a:off x="2326089" y="424023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02</a:t>
            </a:r>
          </a:p>
        </p:txBody>
      </p:sp>
      <p:sp>
        <p:nvSpPr>
          <p:cNvPr id="5" name="TextBox 5"/>
          <p:cNvSpPr txBox="1"/>
          <p:nvPr/>
        </p:nvSpPr>
        <p:spPr>
          <a:xfrm>
            <a:off x="2326089" y="522893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03</a:t>
            </a:r>
          </a:p>
        </p:txBody>
      </p:sp>
      <p:sp>
        <p:nvSpPr>
          <p:cNvPr id="6" name="TextBox 6"/>
          <p:cNvSpPr txBox="1"/>
          <p:nvPr/>
        </p:nvSpPr>
        <p:spPr>
          <a:xfrm>
            <a:off x="2326089" y="617864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04</a:t>
            </a:r>
          </a:p>
        </p:txBody>
      </p:sp>
      <p:sp>
        <p:nvSpPr>
          <p:cNvPr id="7" name="TextBox 7"/>
          <p:cNvSpPr txBox="1"/>
          <p:nvPr/>
        </p:nvSpPr>
        <p:spPr>
          <a:xfrm>
            <a:off x="2501373" y="2103717"/>
            <a:ext cx="12783512" cy="644271"/>
          </a:xfrm>
          <a:prstGeom prst="rect">
            <a:avLst/>
          </a:prstGeom>
        </p:spPr>
        <p:txBody>
          <a:bodyPr lIns="0" tIns="0" rIns="0" bIns="0" rtlCol="0" anchor="t">
            <a:spAutoFit/>
          </a:bodyPr>
          <a:lstStyle/>
          <a:p>
            <a:pPr marL="0" lvl="0" indent="0" algn="l">
              <a:lnSpc>
                <a:spcPts val="5381"/>
              </a:lnSpc>
              <a:spcBef>
                <a:spcPct val="0"/>
              </a:spcBef>
            </a:pPr>
            <a:r>
              <a:rPr lang="en-US" sz="3900" b="1" u="sng">
                <a:solidFill>
                  <a:srgbClr val="4BD1FB"/>
                </a:solidFill>
                <a:latin typeface="DM Sans Bold"/>
                <a:ea typeface="DM Sans Bold"/>
                <a:cs typeface="DM Sans Bold"/>
                <a:sym typeface="DM Sans Bold"/>
              </a:rPr>
              <a:t>The columns of the data consist of:</a:t>
            </a:r>
          </a:p>
        </p:txBody>
      </p:sp>
      <p:sp>
        <p:nvSpPr>
          <p:cNvPr id="8" name="Freeform 8"/>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3472218"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3426618" y="3299165"/>
            <a:ext cx="6345242" cy="512445"/>
          </a:xfrm>
          <a:prstGeom prst="rect">
            <a:avLst/>
          </a:prstGeom>
        </p:spPr>
        <p:txBody>
          <a:bodyPr lIns="0" tIns="0" rIns="0" bIns="0" rtlCol="0" anchor="t">
            <a:spAutoFit/>
          </a:bodyPr>
          <a:lstStyle/>
          <a:p>
            <a:pPr marL="0" lvl="0" indent="0" algn="l">
              <a:lnSpc>
                <a:spcPts val="4140"/>
              </a:lnSpc>
              <a:spcBef>
                <a:spcPct val="0"/>
              </a:spcBef>
            </a:pPr>
            <a:r>
              <a:rPr lang="en-US" sz="3000">
                <a:solidFill>
                  <a:srgbClr val="FFFFFF"/>
                </a:solidFill>
                <a:latin typeface="DM Sans"/>
                <a:ea typeface="DM Sans"/>
                <a:cs typeface="DM Sans"/>
                <a:sym typeface="DM Sans"/>
              </a:rPr>
              <a:t>User ID</a:t>
            </a:r>
          </a:p>
        </p:txBody>
      </p:sp>
      <p:sp>
        <p:nvSpPr>
          <p:cNvPr id="11" name="TextBox 11"/>
          <p:cNvSpPr txBox="1"/>
          <p:nvPr/>
        </p:nvSpPr>
        <p:spPr>
          <a:xfrm>
            <a:off x="3398043" y="4240235"/>
            <a:ext cx="6345242" cy="512445"/>
          </a:xfrm>
          <a:prstGeom prst="rect">
            <a:avLst/>
          </a:prstGeom>
        </p:spPr>
        <p:txBody>
          <a:bodyPr lIns="0" tIns="0" rIns="0" bIns="0" rtlCol="0" anchor="t">
            <a:spAutoFit/>
          </a:bodyPr>
          <a:lstStyle/>
          <a:p>
            <a:pPr marL="0" lvl="0" indent="0" algn="l">
              <a:lnSpc>
                <a:spcPts val="4139"/>
              </a:lnSpc>
              <a:spcBef>
                <a:spcPct val="0"/>
              </a:spcBef>
            </a:pPr>
            <a:r>
              <a:rPr lang="en-US" sz="2999" dirty="0">
                <a:solidFill>
                  <a:srgbClr val="FFFFFF"/>
                </a:solidFill>
                <a:latin typeface="DM Sans"/>
                <a:ea typeface="DM Sans"/>
                <a:cs typeface="DM Sans"/>
                <a:sym typeface="DM Sans"/>
              </a:rPr>
              <a:t>First_open date </a:t>
            </a:r>
          </a:p>
        </p:txBody>
      </p:sp>
      <p:sp>
        <p:nvSpPr>
          <p:cNvPr id="12" name="TextBox 12"/>
          <p:cNvSpPr txBox="1"/>
          <p:nvPr/>
        </p:nvSpPr>
        <p:spPr>
          <a:xfrm>
            <a:off x="3369468" y="523757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Day_of_week</a:t>
            </a:r>
          </a:p>
        </p:txBody>
      </p:sp>
      <p:sp>
        <p:nvSpPr>
          <p:cNvPr id="13" name="TextBox 13"/>
          <p:cNvSpPr txBox="1"/>
          <p:nvPr/>
        </p:nvSpPr>
        <p:spPr>
          <a:xfrm>
            <a:off x="3359943" y="617864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First_open hour</a:t>
            </a:r>
          </a:p>
        </p:txBody>
      </p:sp>
      <p:sp>
        <p:nvSpPr>
          <p:cNvPr id="14" name="AutoShape 14"/>
          <p:cNvSpPr/>
          <p:nvPr/>
        </p:nvSpPr>
        <p:spPr>
          <a:xfrm flipH="1" flipV="1">
            <a:off x="2543334" y="394019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5" name="AutoShape 15"/>
          <p:cNvSpPr/>
          <p:nvPr/>
        </p:nvSpPr>
        <p:spPr>
          <a:xfrm flipH="1" flipV="1">
            <a:off x="2543334" y="491936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6" name="AutoShape 16"/>
          <p:cNvSpPr/>
          <p:nvPr/>
        </p:nvSpPr>
        <p:spPr>
          <a:xfrm flipH="1" flipV="1">
            <a:off x="2511856" y="5908062"/>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7" name="TextBox 17"/>
          <p:cNvSpPr txBox="1"/>
          <p:nvPr/>
        </p:nvSpPr>
        <p:spPr>
          <a:xfrm>
            <a:off x="2326089" y="711971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05</a:t>
            </a:r>
          </a:p>
        </p:txBody>
      </p:sp>
      <p:sp>
        <p:nvSpPr>
          <p:cNvPr id="18" name="AutoShape 18"/>
          <p:cNvSpPr/>
          <p:nvPr/>
        </p:nvSpPr>
        <p:spPr>
          <a:xfrm flipH="1" flipV="1">
            <a:off x="2511856" y="6884744"/>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9" name="TextBox 19"/>
          <p:cNvSpPr txBox="1"/>
          <p:nvPr/>
        </p:nvSpPr>
        <p:spPr>
          <a:xfrm>
            <a:off x="3340893" y="7096567"/>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Age</a:t>
            </a:r>
          </a:p>
        </p:txBody>
      </p:sp>
      <p:sp>
        <p:nvSpPr>
          <p:cNvPr id="20" name="TextBox 20"/>
          <p:cNvSpPr txBox="1"/>
          <p:nvPr/>
        </p:nvSpPr>
        <p:spPr>
          <a:xfrm>
            <a:off x="2326089" y="793107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06</a:t>
            </a:r>
          </a:p>
        </p:txBody>
      </p:sp>
      <p:sp>
        <p:nvSpPr>
          <p:cNvPr id="21" name="AutoShape 21"/>
          <p:cNvSpPr/>
          <p:nvPr/>
        </p:nvSpPr>
        <p:spPr>
          <a:xfrm flipH="1" flipV="1">
            <a:off x="2543334" y="774169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2" name="AutoShape 22"/>
          <p:cNvSpPr/>
          <p:nvPr/>
        </p:nvSpPr>
        <p:spPr>
          <a:xfrm flipH="1" flipV="1">
            <a:off x="2543334" y="856257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3" name="TextBox 23"/>
          <p:cNvSpPr txBox="1"/>
          <p:nvPr/>
        </p:nvSpPr>
        <p:spPr>
          <a:xfrm>
            <a:off x="3350418" y="7943339"/>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Screen list </a:t>
            </a:r>
          </a:p>
        </p:txBody>
      </p:sp>
      <p:sp>
        <p:nvSpPr>
          <p:cNvPr id="24" name="TextBox 24"/>
          <p:cNvSpPr txBox="1"/>
          <p:nvPr/>
        </p:nvSpPr>
        <p:spPr>
          <a:xfrm>
            <a:off x="9039225" y="424023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08</a:t>
            </a:r>
          </a:p>
        </p:txBody>
      </p:sp>
      <p:sp>
        <p:nvSpPr>
          <p:cNvPr id="25" name="TextBox 25"/>
          <p:cNvSpPr txBox="1"/>
          <p:nvPr/>
        </p:nvSpPr>
        <p:spPr>
          <a:xfrm>
            <a:off x="9048750" y="523757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09</a:t>
            </a:r>
          </a:p>
        </p:txBody>
      </p:sp>
      <p:sp>
        <p:nvSpPr>
          <p:cNvPr id="26" name="TextBox 26"/>
          <p:cNvSpPr txBox="1"/>
          <p:nvPr/>
        </p:nvSpPr>
        <p:spPr>
          <a:xfrm>
            <a:off x="9048750" y="6178644"/>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10</a:t>
            </a:r>
          </a:p>
        </p:txBody>
      </p:sp>
      <p:sp>
        <p:nvSpPr>
          <p:cNvPr id="27" name="TextBox 27"/>
          <p:cNvSpPr txBox="1"/>
          <p:nvPr/>
        </p:nvSpPr>
        <p:spPr>
          <a:xfrm>
            <a:off x="10184011" y="4240235"/>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Mini-Game </a:t>
            </a:r>
          </a:p>
        </p:txBody>
      </p:sp>
      <p:sp>
        <p:nvSpPr>
          <p:cNvPr id="28" name="TextBox 28"/>
          <p:cNvSpPr txBox="1"/>
          <p:nvPr/>
        </p:nvSpPr>
        <p:spPr>
          <a:xfrm>
            <a:off x="10174486" y="523757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Used_Premium_Feature</a:t>
            </a:r>
          </a:p>
        </p:txBody>
      </p:sp>
      <p:sp>
        <p:nvSpPr>
          <p:cNvPr id="29" name="TextBox 29"/>
          <p:cNvSpPr txBox="1"/>
          <p:nvPr/>
        </p:nvSpPr>
        <p:spPr>
          <a:xfrm>
            <a:off x="10188803" y="6187882"/>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Enrolled</a:t>
            </a:r>
          </a:p>
        </p:txBody>
      </p:sp>
      <p:sp>
        <p:nvSpPr>
          <p:cNvPr id="30" name="AutoShape 30"/>
          <p:cNvSpPr/>
          <p:nvPr/>
        </p:nvSpPr>
        <p:spPr>
          <a:xfrm flipH="1">
            <a:off x="9278774" y="491936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1" name="AutoShape 31"/>
          <p:cNvSpPr/>
          <p:nvPr/>
        </p:nvSpPr>
        <p:spPr>
          <a:xfrm flipH="1">
            <a:off x="9278774" y="5925945"/>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2" name="TextBox 32"/>
          <p:cNvSpPr txBox="1"/>
          <p:nvPr/>
        </p:nvSpPr>
        <p:spPr>
          <a:xfrm>
            <a:off x="9048750" y="7096567"/>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11</a:t>
            </a:r>
          </a:p>
        </p:txBody>
      </p:sp>
      <p:sp>
        <p:nvSpPr>
          <p:cNvPr id="33" name="AutoShape 33"/>
          <p:cNvSpPr/>
          <p:nvPr/>
        </p:nvSpPr>
        <p:spPr>
          <a:xfrm flipH="1" flipV="1">
            <a:off x="9278774" y="6884744"/>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4" name="TextBox 34"/>
          <p:cNvSpPr txBox="1"/>
          <p:nvPr/>
        </p:nvSpPr>
        <p:spPr>
          <a:xfrm>
            <a:off x="10184011" y="711971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Enrolled_date</a:t>
            </a:r>
          </a:p>
        </p:txBody>
      </p:sp>
      <p:sp>
        <p:nvSpPr>
          <p:cNvPr id="35" name="TextBox 35"/>
          <p:cNvSpPr txBox="1"/>
          <p:nvPr/>
        </p:nvSpPr>
        <p:spPr>
          <a:xfrm>
            <a:off x="9048750" y="7931070"/>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12</a:t>
            </a:r>
          </a:p>
        </p:txBody>
      </p:sp>
      <p:sp>
        <p:nvSpPr>
          <p:cNvPr id="36" name="AutoShape 36"/>
          <p:cNvSpPr/>
          <p:nvPr/>
        </p:nvSpPr>
        <p:spPr>
          <a:xfrm flipH="1">
            <a:off x="9278774" y="7765509"/>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7" name="AutoShape 37"/>
          <p:cNvSpPr/>
          <p:nvPr/>
        </p:nvSpPr>
        <p:spPr>
          <a:xfrm flipH="1">
            <a:off x="9278774" y="8562577"/>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8" name="TextBox 38"/>
          <p:cNvSpPr txBox="1"/>
          <p:nvPr/>
        </p:nvSpPr>
        <p:spPr>
          <a:xfrm>
            <a:off x="10184011" y="7943339"/>
            <a:ext cx="7770009"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Liked</a:t>
            </a:r>
          </a:p>
        </p:txBody>
      </p:sp>
      <p:sp>
        <p:nvSpPr>
          <p:cNvPr id="39" name="TextBox 39"/>
          <p:cNvSpPr txBox="1"/>
          <p:nvPr/>
        </p:nvSpPr>
        <p:spPr>
          <a:xfrm>
            <a:off x="9048750" y="3299165"/>
            <a:ext cx="957654" cy="512445"/>
          </a:xfrm>
          <a:prstGeom prst="rect">
            <a:avLst/>
          </a:prstGeom>
        </p:spPr>
        <p:txBody>
          <a:bodyPr lIns="0" tIns="0" rIns="0" bIns="0" rtlCol="0" anchor="t">
            <a:spAutoFit/>
          </a:bodyPr>
          <a:lstStyle/>
          <a:p>
            <a:pPr marL="0" lvl="0" indent="0" algn="ctr">
              <a:lnSpc>
                <a:spcPts val="4140"/>
              </a:lnSpc>
              <a:spcBef>
                <a:spcPct val="0"/>
              </a:spcBef>
            </a:pPr>
            <a:r>
              <a:rPr lang="en-US" sz="3000" b="1">
                <a:solidFill>
                  <a:srgbClr val="4BD1FB"/>
                </a:solidFill>
                <a:latin typeface="DM Sans Bold"/>
                <a:ea typeface="DM Sans Bold"/>
                <a:cs typeface="DM Sans Bold"/>
                <a:sym typeface="DM Sans Bold"/>
              </a:rPr>
              <a:t>07</a:t>
            </a:r>
          </a:p>
        </p:txBody>
      </p:sp>
      <p:sp>
        <p:nvSpPr>
          <p:cNvPr id="40" name="TextBox 40"/>
          <p:cNvSpPr txBox="1"/>
          <p:nvPr/>
        </p:nvSpPr>
        <p:spPr>
          <a:xfrm>
            <a:off x="10188803" y="3299164"/>
            <a:ext cx="6345242" cy="512445"/>
          </a:xfrm>
          <a:prstGeom prst="rect">
            <a:avLst/>
          </a:prstGeom>
        </p:spPr>
        <p:txBody>
          <a:bodyPr lIns="0" tIns="0" rIns="0" bIns="0" rtlCol="0" anchor="t">
            <a:spAutoFit/>
          </a:bodyPr>
          <a:lstStyle/>
          <a:p>
            <a:pPr marL="0" lvl="0" indent="0" algn="l">
              <a:lnSpc>
                <a:spcPts val="4139"/>
              </a:lnSpc>
              <a:spcBef>
                <a:spcPct val="0"/>
              </a:spcBef>
            </a:pPr>
            <a:r>
              <a:rPr lang="en-US" sz="2999">
                <a:solidFill>
                  <a:srgbClr val="FFFFFF"/>
                </a:solidFill>
                <a:latin typeface="DM Sans"/>
                <a:ea typeface="DM Sans"/>
                <a:cs typeface="DM Sans"/>
                <a:sym typeface="DM Sans"/>
              </a:rPr>
              <a:t>No. of Screens </a:t>
            </a:r>
          </a:p>
        </p:txBody>
      </p:sp>
      <p:sp>
        <p:nvSpPr>
          <p:cNvPr id="41" name="AutoShape 41"/>
          <p:cNvSpPr/>
          <p:nvPr/>
        </p:nvSpPr>
        <p:spPr>
          <a:xfrm flipH="1">
            <a:off x="9278774" y="3964010"/>
            <a:ext cx="586120" cy="0"/>
          </a:xfrm>
          <a:prstGeom prst="line">
            <a:avLst/>
          </a:prstGeom>
          <a:ln w="47625" cap="flat">
            <a:solidFill>
              <a:srgbClr val="4BD1FB"/>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136633" y="4864257"/>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PROBLEM OF DATA</a:t>
            </a:r>
          </a:p>
        </p:txBody>
      </p:sp>
      <p:grpSp>
        <p:nvGrpSpPr>
          <p:cNvPr id="3" name="Group 3"/>
          <p:cNvGrpSpPr/>
          <p:nvPr/>
        </p:nvGrpSpPr>
        <p:grpSpPr>
          <a:xfrm>
            <a:off x="-2187308" y="-390515"/>
            <a:ext cx="9290549" cy="1110839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txBody>
            <a:bodyPr/>
            <a:lstStyle/>
            <a:p>
              <a:endParaRPr lang="en-US"/>
            </a:p>
          </p:txBody>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384</TotalTime>
  <Words>975</Words>
  <Application>Microsoft Office PowerPoint</Application>
  <PresentationFormat>Custom</PresentationFormat>
  <Paragraphs>200</Paragraphs>
  <Slides>25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Canva Sans</vt:lpstr>
      <vt:lpstr>Calibri</vt:lpstr>
      <vt:lpstr>Now Bold</vt:lpstr>
      <vt:lpstr>DM Sans Bold</vt:lpstr>
      <vt:lpstr>DM Sans Italics</vt:lpstr>
      <vt:lpstr>DM Sans Bold Italics</vt:lpstr>
      <vt:lpstr>DM Sans</vt:lpstr>
      <vt:lpstr>Canva Sans Bold</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App_data</dc:title>
  <cp:lastModifiedBy>Hossam Youssef</cp:lastModifiedBy>
  <cp:revision>2</cp:revision>
  <dcterms:created xsi:type="dcterms:W3CDTF">2006-08-16T00:00:00Z</dcterms:created>
  <dcterms:modified xsi:type="dcterms:W3CDTF">2025-03-25T19:36:28Z</dcterms:modified>
  <dc:identifier>DAGapW5yRCg</dc:identifier>
</cp:coreProperties>
</file>